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98" r:id="rId2"/>
    <p:sldId id="256" r:id="rId3"/>
    <p:sldId id="257" r:id="rId4"/>
    <p:sldId id="258" r:id="rId5"/>
    <p:sldId id="288" r:id="rId6"/>
    <p:sldId id="293" r:id="rId7"/>
    <p:sldId id="296" r:id="rId8"/>
    <p:sldId id="295" r:id="rId9"/>
    <p:sldId id="297" r:id="rId10"/>
    <p:sldId id="290" r:id="rId11"/>
    <p:sldId id="291" r:id="rId12"/>
    <p:sldId id="292" r:id="rId13"/>
    <p:sldId id="260" r:id="rId14"/>
    <p:sldId id="300" r:id="rId15"/>
    <p:sldId id="262" r:id="rId16"/>
    <p:sldId id="29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37"/>
    <p:restoredTop sz="91464" autoAdjust="0"/>
  </p:normalViewPr>
  <p:slideViewPr>
    <p:cSldViewPr snapToGrid="0" snapToObjects="1">
      <p:cViewPr varScale="1">
        <p:scale>
          <a:sx n="149" d="100"/>
          <a:sy n="149" d="100"/>
        </p:scale>
        <p:origin x="2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B49FF6-6C6D-4AEF-B091-1C6B9FA59D5F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77F1E04-FAD6-4348-A517-BD5A6DF2337B}">
      <dgm:prSet/>
      <dgm:spPr/>
      <dgm:t>
        <a:bodyPr/>
        <a:lstStyle/>
        <a:p>
          <a:r>
            <a:rPr lang="en-US" dirty="0"/>
            <a:t>Prompt user input for risk tolerance, capital, and stocks.</a:t>
          </a:r>
        </a:p>
      </dgm:t>
    </dgm:pt>
    <dgm:pt modelId="{A2DAFBB7-4C4D-46A6-AF13-974E86CC287C}" type="parTrans" cxnId="{1C6852FC-A78D-4C86-A582-1B7BA60EFBF2}">
      <dgm:prSet/>
      <dgm:spPr/>
      <dgm:t>
        <a:bodyPr/>
        <a:lstStyle/>
        <a:p>
          <a:endParaRPr lang="en-US"/>
        </a:p>
      </dgm:t>
    </dgm:pt>
    <dgm:pt modelId="{4FCEDED4-3CD8-4D61-BE0E-4AE81E5B3A58}" type="sibTrans" cxnId="{1C6852FC-A78D-4C86-A582-1B7BA60EFBF2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87015B4A-B523-4815-8711-0D5B5C7290D7}">
      <dgm:prSet/>
      <dgm:spPr/>
      <dgm:t>
        <a:bodyPr/>
        <a:lstStyle/>
        <a:p>
          <a:r>
            <a:rPr lang="en-US" dirty="0"/>
            <a:t>Calculate optimal combo and weightings of input portfolio while respecting risk tolerance levels.</a:t>
          </a:r>
        </a:p>
      </dgm:t>
    </dgm:pt>
    <dgm:pt modelId="{E661AC9D-6B51-49CE-B230-838B4652C6AE}" type="parTrans" cxnId="{2005D36D-0EE1-4B99-86FD-1DADABE7D29A}">
      <dgm:prSet/>
      <dgm:spPr/>
      <dgm:t>
        <a:bodyPr/>
        <a:lstStyle/>
        <a:p>
          <a:endParaRPr lang="en-US"/>
        </a:p>
      </dgm:t>
    </dgm:pt>
    <dgm:pt modelId="{52C31EC2-9540-4A7F-B7E7-DA9296AAC2C8}" type="sibTrans" cxnId="{2005D36D-0EE1-4B99-86FD-1DADABE7D29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F2820D9A-A84F-4D39-A210-34A11FB576C4}">
      <dgm:prSet/>
      <dgm:spPr/>
      <dgm:t>
        <a:bodyPr/>
        <a:lstStyle/>
        <a:p>
          <a:r>
            <a:rPr lang="en-US" dirty="0"/>
            <a:t>Produce optimal weightings and trading signal based on model time period.</a:t>
          </a:r>
        </a:p>
      </dgm:t>
    </dgm:pt>
    <dgm:pt modelId="{2274D712-5812-41FC-BDC6-220F92021F18}" type="parTrans" cxnId="{E543812C-9112-429C-AD3C-5CFFBE45C96F}">
      <dgm:prSet/>
      <dgm:spPr/>
      <dgm:t>
        <a:bodyPr/>
        <a:lstStyle/>
        <a:p>
          <a:endParaRPr lang="en-US"/>
        </a:p>
      </dgm:t>
    </dgm:pt>
    <dgm:pt modelId="{A6D76A62-8D25-4326-815E-26643BF8AAC3}" type="sibTrans" cxnId="{E543812C-9112-429C-AD3C-5CFFBE45C96F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64EAE40E-8AA9-47B1-BB12-3B543E29372E}" type="pres">
      <dgm:prSet presAssocID="{BAB49FF6-6C6D-4AEF-B091-1C6B9FA59D5F}" presName="Name0" presStyleCnt="0">
        <dgm:presLayoutVars>
          <dgm:animLvl val="lvl"/>
          <dgm:resizeHandles val="exact"/>
        </dgm:presLayoutVars>
      </dgm:prSet>
      <dgm:spPr/>
    </dgm:pt>
    <dgm:pt modelId="{DC52CDA0-19BC-4ED0-8EB0-70F56BDE94E3}" type="pres">
      <dgm:prSet presAssocID="{877F1E04-FAD6-4348-A517-BD5A6DF2337B}" presName="compositeNode" presStyleCnt="0">
        <dgm:presLayoutVars>
          <dgm:bulletEnabled val="1"/>
        </dgm:presLayoutVars>
      </dgm:prSet>
      <dgm:spPr/>
    </dgm:pt>
    <dgm:pt modelId="{6EA985DE-4C71-478D-B23C-049207BE09F0}" type="pres">
      <dgm:prSet presAssocID="{877F1E04-FAD6-4348-A517-BD5A6DF2337B}" presName="bgRect" presStyleLbl="alignNode1" presStyleIdx="0" presStyleCnt="3"/>
      <dgm:spPr/>
    </dgm:pt>
    <dgm:pt modelId="{27E0BDE2-E554-4837-89F7-3079FF7F135A}" type="pres">
      <dgm:prSet presAssocID="{4FCEDED4-3CD8-4D61-BE0E-4AE81E5B3A58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90FB59F5-E9EA-4744-8CF5-776246E4C096}" type="pres">
      <dgm:prSet presAssocID="{877F1E04-FAD6-4348-A517-BD5A6DF2337B}" presName="nodeRect" presStyleLbl="alignNode1" presStyleIdx="0" presStyleCnt="3">
        <dgm:presLayoutVars>
          <dgm:bulletEnabled val="1"/>
        </dgm:presLayoutVars>
      </dgm:prSet>
      <dgm:spPr/>
    </dgm:pt>
    <dgm:pt modelId="{FEB9673B-498C-41F7-A97D-C5BE896CE9D7}" type="pres">
      <dgm:prSet presAssocID="{4FCEDED4-3CD8-4D61-BE0E-4AE81E5B3A58}" presName="sibTrans" presStyleCnt="0"/>
      <dgm:spPr/>
    </dgm:pt>
    <dgm:pt modelId="{A2F39930-1EDA-4EDE-B970-8C86BE99BEE6}" type="pres">
      <dgm:prSet presAssocID="{87015B4A-B523-4815-8711-0D5B5C7290D7}" presName="compositeNode" presStyleCnt="0">
        <dgm:presLayoutVars>
          <dgm:bulletEnabled val="1"/>
        </dgm:presLayoutVars>
      </dgm:prSet>
      <dgm:spPr/>
    </dgm:pt>
    <dgm:pt modelId="{2ED904D5-288E-4A1F-8AED-7FD14480DF17}" type="pres">
      <dgm:prSet presAssocID="{87015B4A-B523-4815-8711-0D5B5C7290D7}" presName="bgRect" presStyleLbl="alignNode1" presStyleIdx="1" presStyleCnt="3"/>
      <dgm:spPr/>
    </dgm:pt>
    <dgm:pt modelId="{C2C51054-B8AF-487D-8EEB-BA20BD43A6A8}" type="pres">
      <dgm:prSet presAssocID="{52C31EC2-9540-4A7F-B7E7-DA9296AAC2C8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9FE6C591-3880-4975-BD49-5CDBAC2B6454}" type="pres">
      <dgm:prSet presAssocID="{87015B4A-B523-4815-8711-0D5B5C7290D7}" presName="nodeRect" presStyleLbl="alignNode1" presStyleIdx="1" presStyleCnt="3">
        <dgm:presLayoutVars>
          <dgm:bulletEnabled val="1"/>
        </dgm:presLayoutVars>
      </dgm:prSet>
      <dgm:spPr/>
    </dgm:pt>
    <dgm:pt modelId="{4AF281D2-4236-4C2C-A793-9F47CE1BCF0A}" type="pres">
      <dgm:prSet presAssocID="{52C31EC2-9540-4A7F-B7E7-DA9296AAC2C8}" presName="sibTrans" presStyleCnt="0"/>
      <dgm:spPr/>
    </dgm:pt>
    <dgm:pt modelId="{275AF272-9C00-4663-85AF-732BFBE386AA}" type="pres">
      <dgm:prSet presAssocID="{F2820D9A-A84F-4D39-A210-34A11FB576C4}" presName="compositeNode" presStyleCnt="0">
        <dgm:presLayoutVars>
          <dgm:bulletEnabled val="1"/>
        </dgm:presLayoutVars>
      </dgm:prSet>
      <dgm:spPr/>
    </dgm:pt>
    <dgm:pt modelId="{CBB6B777-7844-4B0E-BE85-71AF3FB69FDC}" type="pres">
      <dgm:prSet presAssocID="{F2820D9A-A84F-4D39-A210-34A11FB576C4}" presName="bgRect" presStyleLbl="alignNode1" presStyleIdx="2" presStyleCnt="3"/>
      <dgm:spPr/>
    </dgm:pt>
    <dgm:pt modelId="{EBBA0859-9AE1-4A18-8C88-A47682827FFF}" type="pres">
      <dgm:prSet presAssocID="{A6D76A62-8D25-4326-815E-26643BF8AAC3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3159912-E9B8-4395-94CE-0344D6DCCB48}" type="pres">
      <dgm:prSet presAssocID="{F2820D9A-A84F-4D39-A210-34A11FB576C4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3EB23B04-5682-4897-82A7-D4F136422DA7}" type="presOf" srcId="{F2820D9A-A84F-4D39-A210-34A11FB576C4}" destId="{CBB6B777-7844-4B0E-BE85-71AF3FB69FDC}" srcOrd="0" destOrd="0" presId="urn:microsoft.com/office/officeart/2016/7/layout/LinearBlockProcessNumbered"/>
    <dgm:cxn modelId="{C4CD2A0E-65D9-40E5-AC23-CF97B0268D71}" type="presOf" srcId="{F2820D9A-A84F-4D39-A210-34A11FB576C4}" destId="{63159912-E9B8-4395-94CE-0344D6DCCB48}" srcOrd="1" destOrd="0" presId="urn:microsoft.com/office/officeart/2016/7/layout/LinearBlockProcessNumbered"/>
    <dgm:cxn modelId="{B66BE415-4453-42B3-B21C-5DE802F8FA1A}" type="presOf" srcId="{877F1E04-FAD6-4348-A517-BD5A6DF2337B}" destId="{90FB59F5-E9EA-4744-8CF5-776246E4C096}" srcOrd="1" destOrd="0" presId="urn:microsoft.com/office/officeart/2016/7/layout/LinearBlockProcessNumbered"/>
    <dgm:cxn modelId="{9E05122A-1C88-4ADA-8B76-7BCA6993DF04}" type="presOf" srcId="{4FCEDED4-3CD8-4D61-BE0E-4AE81E5B3A58}" destId="{27E0BDE2-E554-4837-89F7-3079FF7F135A}" srcOrd="0" destOrd="0" presId="urn:microsoft.com/office/officeart/2016/7/layout/LinearBlockProcessNumbered"/>
    <dgm:cxn modelId="{E543812C-9112-429C-AD3C-5CFFBE45C96F}" srcId="{BAB49FF6-6C6D-4AEF-B091-1C6B9FA59D5F}" destId="{F2820D9A-A84F-4D39-A210-34A11FB576C4}" srcOrd="2" destOrd="0" parTransId="{2274D712-5812-41FC-BDC6-220F92021F18}" sibTransId="{A6D76A62-8D25-4326-815E-26643BF8AAC3}"/>
    <dgm:cxn modelId="{3652483E-E8D1-47A6-BE04-3C6771389FF0}" type="presOf" srcId="{A6D76A62-8D25-4326-815E-26643BF8AAC3}" destId="{EBBA0859-9AE1-4A18-8C88-A47682827FFF}" srcOrd="0" destOrd="0" presId="urn:microsoft.com/office/officeart/2016/7/layout/LinearBlockProcessNumbered"/>
    <dgm:cxn modelId="{9CA4D03E-57AF-49D4-B887-D3D3DE6CB2A6}" type="presOf" srcId="{52C31EC2-9540-4A7F-B7E7-DA9296AAC2C8}" destId="{C2C51054-B8AF-487D-8EEB-BA20BD43A6A8}" srcOrd="0" destOrd="0" presId="urn:microsoft.com/office/officeart/2016/7/layout/LinearBlockProcessNumbered"/>
    <dgm:cxn modelId="{2005D36D-0EE1-4B99-86FD-1DADABE7D29A}" srcId="{BAB49FF6-6C6D-4AEF-B091-1C6B9FA59D5F}" destId="{87015B4A-B523-4815-8711-0D5B5C7290D7}" srcOrd="1" destOrd="0" parTransId="{E661AC9D-6B51-49CE-B230-838B4652C6AE}" sibTransId="{52C31EC2-9540-4A7F-B7E7-DA9296AAC2C8}"/>
    <dgm:cxn modelId="{B3D98C83-8985-4D2B-9CFF-03618F18FC47}" type="presOf" srcId="{877F1E04-FAD6-4348-A517-BD5A6DF2337B}" destId="{6EA985DE-4C71-478D-B23C-049207BE09F0}" srcOrd="0" destOrd="0" presId="urn:microsoft.com/office/officeart/2016/7/layout/LinearBlockProcessNumbered"/>
    <dgm:cxn modelId="{401D4194-85C1-4BE9-92A9-9D47434A386F}" type="presOf" srcId="{87015B4A-B523-4815-8711-0D5B5C7290D7}" destId="{9FE6C591-3880-4975-BD49-5CDBAC2B6454}" srcOrd="1" destOrd="0" presId="urn:microsoft.com/office/officeart/2016/7/layout/LinearBlockProcessNumbered"/>
    <dgm:cxn modelId="{0AFD45A2-B416-486C-9EE4-53735871ED0A}" type="presOf" srcId="{BAB49FF6-6C6D-4AEF-B091-1C6B9FA59D5F}" destId="{64EAE40E-8AA9-47B1-BB12-3B543E29372E}" srcOrd="0" destOrd="0" presId="urn:microsoft.com/office/officeart/2016/7/layout/LinearBlockProcessNumbered"/>
    <dgm:cxn modelId="{81BB1EC8-A2A2-4772-8513-18678DB7F7B9}" type="presOf" srcId="{87015B4A-B523-4815-8711-0D5B5C7290D7}" destId="{2ED904D5-288E-4A1F-8AED-7FD14480DF17}" srcOrd="0" destOrd="0" presId="urn:microsoft.com/office/officeart/2016/7/layout/LinearBlockProcessNumbered"/>
    <dgm:cxn modelId="{1C6852FC-A78D-4C86-A582-1B7BA60EFBF2}" srcId="{BAB49FF6-6C6D-4AEF-B091-1C6B9FA59D5F}" destId="{877F1E04-FAD6-4348-A517-BD5A6DF2337B}" srcOrd="0" destOrd="0" parTransId="{A2DAFBB7-4C4D-46A6-AF13-974E86CC287C}" sibTransId="{4FCEDED4-3CD8-4D61-BE0E-4AE81E5B3A58}"/>
    <dgm:cxn modelId="{505E2E2E-A398-441B-AA86-DCDA43E0FC2B}" type="presParOf" srcId="{64EAE40E-8AA9-47B1-BB12-3B543E29372E}" destId="{DC52CDA0-19BC-4ED0-8EB0-70F56BDE94E3}" srcOrd="0" destOrd="0" presId="urn:microsoft.com/office/officeart/2016/7/layout/LinearBlockProcessNumbered"/>
    <dgm:cxn modelId="{30B8E252-D982-42CB-97A7-B30241D8945C}" type="presParOf" srcId="{DC52CDA0-19BC-4ED0-8EB0-70F56BDE94E3}" destId="{6EA985DE-4C71-478D-B23C-049207BE09F0}" srcOrd="0" destOrd="0" presId="urn:microsoft.com/office/officeart/2016/7/layout/LinearBlockProcessNumbered"/>
    <dgm:cxn modelId="{116FDC17-CE4C-4BD9-807C-59B5D945EC57}" type="presParOf" srcId="{DC52CDA0-19BC-4ED0-8EB0-70F56BDE94E3}" destId="{27E0BDE2-E554-4837-89F7-3079FF7F135A}" srcOrd="1" destOrd="0" presId="urn:microsoft.com/office/officeart/2016/7/layout/LinearBlockProcessNumbered"/>
    <dgm:cxn modelId="{322A9D35-56FA-4C04-83D0-006CF0E1FD51}" type="presParOf" srcId="{DC52CDA0-19BC-4ED0-8EB0-70F56BDE94E3}" destId="{90FB59F5-E9EA-4744-8CF5-776246E4C096}" srcOrd="2" destOrd="0" presId="urn:microsoft.com/office/officeart/2016/7/layout/LinearBlockProcessNumbered"/>
    <dgm:cxn modelId="{4FBE6F35-3149-4DDC-BC95-DB1283199854}" type="presParOf" srcId="{64EAE40E-8AA9-47B1-BB12-3B543E29372E}" destId="{FEB9673B-498C-41F7-A97D-C5BE896CE9D7}" srcOrd="1" destOrd="0" presId="urn:microsoft.com/office/officeart/2016/7/layout/LinearBlockProcessNumbered"/>
    <dgm:cxn modelId="{36778CE0-E7DB-44D1-92F5-3BEC8C1DE009}" type="presParOf" srcId="{64EAE40E-8AA9-47B1-BB12-3B543E29372E}" destId="{A2F39930-1EDA-4EDE-B970-8C86BE99BEE6}" srcOrd="2" destOrd="0" presId="urn:microsoft.com/office/officeart/2016/7/layout/LinearBlockProcessNumbered"/>
    <dgm:cxn modelId="{3150E854-41F4-4756-B039-3B0B295A02B4}" type="presParOf" srcId="{A2F39930-1EDA-4EDE-B970-8C86BE99BEE6}" destId="{2ED904D5-288E-4A1F-8AED-7FD14480DF17}" srcOrd="0" destOrd="0" presId="urn:microsoft.com/office/officeart/2016/7/layout/LinearBlockProcessNumbered"/>
    <dgm:cxn modelId="{6EA01214-19C0-4BA6-BBBA-B21B1B28F507}" type="presParOf" srcId="{A2F39930-1EDA-4EDE-B970-8C86BE99BEE6}" destId="{C2C51054-B8AF-487D-8EEB-BA20BD43A6A8}" srcOrd="1" destOrd="0" presId="urn:microsoft.com/office/officeart/2016/7/layout/LinearBlockProcessNumbered"/>
    <dgm:cxn modelId="{C3BE8F1E-8BB6-48EC-BA63-ACD546D0F529}" type="presParOf" srcId="{A2F39930-1EDA-4EDE-B970-8C86BE99BEE6}" destId="{9FE6C591-3880-4975-BD49-5CDBAC2B6454}" srcOrd="2" destOrd="0" presId="urn:microsoft.com/office/officeart/2016/7/layout/LinearBlockProcessNumbered"/>
    <dgm:cxn modelId="{4EE174DC-F9EA-4698-B14B-6F5401243236}" type="presParOf" srcId="{64EAE40E-8AA9-47B1-BB12-3B543E29372E}" destId="{4AF281D2-4236-4C2C-A793-9F47CE1BCF0A}" srcOrd="3" destOrd="0" presId="urn:microsoft.com/office/officeart/2016/7/layout/LinearBlockProcessNumbered"/>
    <dgm:cxn modelId="{EDC5B7BA-D19B-43BB-A17C-A9E822D9D36C}" type="presParOf" srcId="{64EAE40E-8AA9-47B1-BB12-3B543E29372E}" destId="{275AF272-9C00-4663-85AF-732BFBE386AA}" srcOrd="4" destOrd="0" presId="urn:microsoft.com/office/officeart/2016/7/layout/LinearBlockProcessNumbered"/>
    <dgm:cxn modelId="{ADFDCF05-A2AD-4D82-A15E-47E64C304178}" type="presParOf" srcId="{275AF272-9C00-4663-85AF-732BFBE386AA}" destId="{CBB6B777-7844-4B0E-BE85-71AF3FB69FDC}" srcOrd="0" destOrd="0" presId="urn:microsoft.com/office/officeart/2016/7/layout/LinearBlockProcessNumbered"/>
    <dgm:cxn modelId="{FFB8DC60-FAED-41FD-BA87-1923096F4CC7}" type="presParOf" srcId="{275AF272-9C00-4663-85AF-732BFBE386AA}" destId="{EBBA0859-9AE1-4A18-8C88-A47682827FFF}" srcOrd="1" destOrd="0" presId="urn:microsoft.com/office/officeart/2016/7/layout/LinearBlockProcessNumbered"/>
    <dgm:cxn modelId="{CEE8B76A-22E6-4573-B0AB-30CFEAEB745D}" type="presParOf" srcId="{275AF272-9C00-4663-85AF-732BFBE386AA}" destId="{63159912-E9B8-4395-94CE-0344D6DCCB48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ABF792-A920-49D7-9AE4-8600348833C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794B01E-F0BE-4830-9BFC-438010E9FCCB}">
      <dgm:prSet/>
      <dgm:spPr/>
      <dgm:t>
        <a:bodyPr/>
        <a:lstStyle/>
        <a:p>
          <a:r>
            <a:rPr lang="en-US"/>
            <a:t>NVDA</a:t>
          </a:r>
        </a:p>
      </dgm:t>
    </dgm:pt>
    <dgm:pt modelId="{4C13FE32-E17D-4390-86E2-FF69FED40241}" type="parTrans" cxnId="{2595ABCB-506F-41C7-94D9-EDC8CDB7C06E}">
      <dgm:prSet/>
      <dgm:spPr/>
      <dgm:t>
        <a:bodyPr/>
        <a:lstStyle/>
        <a:p>
          <a:endParaRPr lang="en-US"/>
        </a:p>
      </dgm:t>
    </dgm:pt>
    <dgm:pt modelId="{EB51A249-86A0-4291-B8C5-BDB07B0352C8}" type="sibTrans" cxnId="{2595ABCB-506F-41C7-94D9-EDC8CDB7C06E}">
      <dgm:prSet/>
      <dgm:spPr/>
      <dgm:t>
        <a:bodyPr/>
        <a:lstStyle/>
        <a:p>
          <a:endParaRPr lang="en-US"/>
        </a:p>
      </dgm:t>
    </dgm:pt>
    <dgm:pt modelId="{85D46D0E-F92F-4C3A-8DC0-FB98437CDB2E}">
      <dgm:prSet/>
      <dgm:spPr/>
      <dgm:t>
        <a:bodyPr/>
        <a:lstStyle/>
        <a:p>
          <a:r>
            <a:rPr lang="en-US"/>
            <a:t>QCOM</a:t>
          </a:r>
        </a:p>
      </dgm:t>
    </dgm:pt>
    <dgm:pt modelId="{50F6CDD1-A1BF-4353-9B74-B91333991F2C}" type="parTrans" cxnId="{2FBC4947-B27F-446D-8DBA-1F92C19DEAB0}">
      <dgm:prSet/>
      <dgm:spPr/>
      <dgm:t>
        <a:bodyPr/>
        <a:lstStyle/>
        <a:p>
          <a:endParaRPr lang="en-US"/>
        </a:p>
      </dgm:t>
    </dgm:pt>
    <dgm:pt modelId="{8DC1AC8E-F751-4AD8-B85B-7EBFA0190298}" type="sibTrans" cxnId="{2FBC4947-B27F-446D-8DBA-1F92C19DEAB0}">
      <dgm:prSet/>
      <dgm:spPr/>
      <dgm:t>
        <a:bodyPr/>
        <a:lstStyle/>
        <a:p>
          <a:endParaRPr lang="en-US"/>
        </a:p>
      </dgm:t>
    </dgm:pt>
    <dgm:pt modelId="{92747349-ED6A-4ABF-B9E1-3F757788A5DB}">
      <dgm:prSet/>
      <dgm:spPr/>
      <dgm:t>
        <a:bodyPr/>
        <a:lstStyle/>
        <a:p>
          <a:r>
            <a:rPr lang="en-US"/>
            <a:t>RIO</a:t>
          </a:r>
        </a:p>
      </dgm:t>
    </dgm:pt>
    <dgm:pt modelId="{D66A136E-E8F3-4057-9915-E0E1C5B6EAEE}" type="parTrans" cxnId="{34760909-E30A-4577-B3F8-25CFB2E4A639}">
      <dgm:prSet/>
      <dgm:spPr/>
      <dgm:t>
        <a:bodyPr/>
        <a:lstStyle/>
        <a:p>
          <a:endParaRPr lang="en-US"/>
        </a:p>
      </dgm:t>
    </dgm:pt>
    <dgm:pt modelId="{AECEE291-8662-467A-847A-D5DC08682074}" type="sibTrans" cxnId="{34760909-E30A-4577-B3F8-25CFB2E4A639}">
      <dgm:prSet/>
      <dgm:spPr/>
      <dgm:t>
        <a:bodyPr/>
        <a:lstStyle/>
        <a:p>
          <a:endParaRPr lang="en-US"/>
        </a:p>
      </dgm:t>
    </dgm:pt>
    <dgm:pt modelId="{992CBA46-80B9-465E-847C-FD1F47B60264}">
      <dgm:prSet/>
      <dgm:spPr/>
      <dgm:t>
        <a:bodyPr/>
        <a:lstStyle/>
        <a:p>
          <a:r>
            <a:rPr lang="en-US"/>
            <a:t>TSLA</a:t>
          </a:r>
        </a:p>
      </dgm:t>
    </dgm:pt>
    <dgm:pt modelId="{9BC41E3E-5E35-4F0A-A1C1-73F0D6B5A83D}" type="parTrans" cxnId="{D179939E-275F-45D3-833B-D92F284CB1E7}">
      <dgm:prSet/>
      <dgm:spPr/>
      <dgm:t>
        <a:bodyPr/>
        <a:lstStyle/>
        <a:p>
          <a:endParaRPr lang="en-US"/>
        </a:p>
      </dgm:t>
    </dgm:pt>
    <dgm:pt modelId="{37C3E8E4-DBA4-462C-B6D8-D63484A8816C}" type="sibTrans" cxnId="{D179939E-275F-45D3-833B-D92F284CB1E7}">
      <dgm:prSet/>
      <dgm:spPr/>
      <dgm:t>
        <a:bodyPr/>
        <a:lstStyle/>
        <a:p>
          <a:endParaRPr lang="en-US"/>
        </a:p>
      </dgm:t>
    </dgm:pt>
    <dgm:pt modelId="{11446BE4-B117-4D28-AB2D-8915F6384009}">
      <dgm:prSet/>
      <dgm:spPr/>
      <dgm:t>
        <a:bodyPr/>
        <a:lstStyle/>
        <a:p>
          <a:r>
            <a:rPr lang="en-US"/>
            <a:t>TSM</a:t>
          </a:r>
        </a:p>
      </dgm:t>
    </dgm:pt>
    <dgm:pt modelId="{7D8D1627-7C61-4942-A9E5-CACCA12BF90A}" type="parTrans" cxnId="{B2F91F1F-BC11-4DF5-B3B5-64E5C67524B9}">
      <dgm:prSet/>
      <dgm:spPr/>
      <dgm:t>
        <a:bodyPr/>
        <a:lstStyle/>
        <a:p>
          <a:endParaRPr lang="en-US"/>
        </a:p>
      </dgm:t>
    </dgm:pt>
    <dgm:pt modelId="{F4215D67-DA72-4BE0-A348-938426F1A1FF}" type="sibTrans" cxnId="{B2F91F1F-BC11-4DF5-B3B5-64E5C67524B9}">
      <dgm:prSet/>
      <dgm:spPr/>
      <dgm:t>
        <a:bodyPr/>
        <a:lstStyle/>
        <a:p>
          <a:endParaRPr lang="en-US"/>
        </a:p>
      </dgm:t>
    </dgm:pt>
    <dgm:pt modelId="{3A812A18-70AB-46A4-A7F3-84031499D0BE}">
      <dgm:prSet/>
      <dgm:spPr/>
      <dgm:t>
        <a:bodyPr/>
        <a:lstStyle/>
        <a:p>
          <a:r>
            <a:rPr lang="en-US"/>
            <a:t>VALE</a:t>
          </a:r>
        </a:p>
      </dgm:t>
    </dgm:pt>
    <dgm:pt modelId="{F1B94F67-7CE2-44C2-B260-681836BA7D04}" type="parTrans" cxnId="{81337AA8-525A-44A0-A973-060E60551650}">
      <dgm:prSet/>
      <dgm:spPr/>
      <dgm:t>
        <a:bodyPr/>
        <a:lstStyle/>
        <a:p>
          <a:endParaRPr lang="en-US"/>
        </a:p>
      </dgm:t>
    </dgm:pt>
    <dgm:pt modelId="{B5682FED-3F15-4B68-87FA-8BF865B170F6}" type="sibTrans" cxnId="{81337AA8-525A-44A0-A973-060E60551650}">
      <dgm:prSet/>
      <dgm:spPr/>
      <dgm:t>
        <a:bodyPr/>
        <a:lstStyle/>
        <a:p>
          <a:endParaRPr lang="en-US"/>
        </a:p>
      </dgm:t>
    </dgm:pt>
    <dgm:pt modelId="{3CCDF734-B580-430E-B4B4-10AD08498D34}">
      <dgm:prSet/>
      <dgm:spPr/>
      <dgm:t>
        <a:bodyPr/>
        <a:lstStyle/>
        <a:p>
          <a:r>
            <a:rPr lang="en-US"/>
            <a:t>VOO (control)</a:t>
          </a:r>
        </a:p>
      </dgm:t>
    </dgm:pt>
    <dgm:pt modelId="{4BBB8057-5F32-4A8D-AE2F-AEEDF4186679}" type="parTrans" cxnId="{FA1E9E72-2957-4A64-A244-51E321277D3E}">
      <dgm:prSet/>
      <dgm:spPr/>
      <dgm:t>
        <a:bodyPr/>
        <a:lstStyle/>
        <a:p>
          <a:endParaRPr lang="en-US"/>
        </a:p>
      </dgm:t>
    </dgm:pt>
    <dgm:pt modelId="{94974786-CBFF-4C14-933C-AD4D3D80E847}" type="sibTrans" cxnId="{FA1E9E72-2957-4A64-A244-51E321277D3E}">
      <dgm:prSet/>
      <dgm:spPr/>
      <dgm:t>
        <a:bodyPr/>
        <a:lstStyle/>
        <a:p>
          <a:endParaRPr lang="en-US"/>
        </a:p>
      </dgm:t>
    </dgm:pt>
    <dgm:pt modelId="{D6D76971-B3C3-4167-A842-82A97465A4FE}" type="pres">
      <dgm:prSet presAssocID="{70ABF792-A920-49D7-9AE4-8600348833CC}" presName="linear" presStyleCnt="0">
        <dgm:presLayoutVars>
          <dgm:animLvl val="lvl"/>
          <dgm:resizeHandles val="exact"/>
        </dgm:presLayoutVars>
      </dgm:prSet>
      <dgm:spPr/>
    </dgm:pt>
    <dgm:pt modelId="{DDC326CA-F453-44EC-B6E8-D1EFA024348F}" type="pres">
      <dgm:prSet presAssocID="{C794B01E-F0BE-4830-9BFC-438010E9FCC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FC620AED-EAF7-456B-B296-D670EB508957}" type="pres">
      <dgm:prSet presAssocID="{EB51A249-86A0-4291-B8C5-BDB07B0352C8}" presName="spacer" presStyleCnt="0"/>
      <dgm:spPr/>
    </dgm:pt>
    <dgm:pt modelId="{8941A653-3BDB-49C1-9A1A-AA698CD070C2}" type="pres">
      <dgm:prSet presAssocID="{85D46D0E-F92F-4C3A-8DC0-FB98437CDB2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F05A7A2E-C8B3-4B6F-96B0-496D74BC9D3D}" type="pres">
      <dgm:prSet presAssocID="{8DC1AC8E-F751-4AD8-B85B-7EBFA0190298}" presName="spacer" presStyleCnt="0"/>
      <dgm:spPr/>
    </dgm:pt>
    <dgm:pt modelId="{27E55B5A-1922-4830-BD19-30BE6AD3C54E}" type="pres">
      <dgm:prSet presAssocID="{92747349-ED6A-4ABF-B9E1-3F757788A5D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206945E-24D9-4C7E-B3DF-A851CB3CBD14}" type="pres">
      <dgm:prSet presAssocID="{AECEE291-8662-467A-847A-D5DC08682074}" presName="spacer" presStyleCnt="0"/>
      <dgm:spPr/>
    </dgm:pt>
    <dgm:pt modelId="{D8E7CBFD-602B-4AC8-BBB0-F8AA08502ECE}" type="pres">
      <dgm:prSet presAssocID="{992CBA46-80B9-465E-847C-FD1F47B6026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90ABA734-4BCE-4B27-904B-FA1C79F76B2F}" type="pres">
      <dgm:prSet presAssocID="{37C3E8E4-DBA4-462C-B6D8-D63484A8816C}" presName="spacer" presStyleCnt="0"/>
      <dgm:spPr/>
    </dgm:pt>
    <dgm:pt modelId="{E308C384-9283-450E-A189-6F6400551BF9}" type="pres">
      <dgm:prSet presAssocID="{11446BE4-B117-4D28-AB2D-8915F6384009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BFBDB38B-0E03-43A3-B5F1-5872FAD53366}" type="pres">
      <dgm:prSet presAssocID="{F4215D67-DA72-4BE0-A348-938426F1A1FF}" presName="spacer" presStyleCnt="0"/>
      <dgm:spPr/>
    </dgm:pt>
    <dgm:pt modelId="{E6AEB6EA-CD0F-4B2C-ABA4-3CE79A6BABC0}" type="pres">
      <dgm:prSet presAssocID="{3A812A18-70AB-46A4-A7F3-84031499D0B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03050CE-50D5-422E-B530-157DCE7142AD}" type="pres">
      <dgm:prSet presAssocID="{B5682FED-3F15-4B68-87FA-8BF865B170F6}" presName="spacer" presStyleCnt="0"/>
      <dgm:spPr/>
    </dgm:pt>
    <dgm:pt modelId="{4DA9C601-9F66-40A3-BA38-5861DBEBAE36}" type="pres">
      <dgm:prSet presAssocID="{3CCDF734-B580-430E-B4B4-10AD08498D3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34760909-E30A-4577-B3F8-25CFB2E4A639}" srcId="{70ABF792-A920-49D7-9AE4-8600348833CC}" destId="{92747349-ED6A-4ABF-B9E1-3F757788A5DB}" srcOrd="2" destOrd="0" parTransId="{D66A136E-E8F3-4057-9915-E0E1C5B6EAEE}" sibTransId="{AECEE291-8662-467A-847A-D5DC08682074}"/>
    <dgm:cxn modelId="{B2F91F1F-BC11-4DF5-B3B5-64E5C67524B9}" srcId="{70ABF792-A920-49D7-9AE4-8600348833CC}" destId="{11446BE4-B117-4D28-AB2D-8915F6384009}" srcOrd="4" destOrd="0" parTransId="{7D8D1627-7C61-4942-A9E5-CACCA12BF90A}" sibTransId="{F4215D67-DA72-4BE0-A348-938426F1A1FF}"/>
    <dgm:cxn modelId="{8EF7C126-7080-432A-A6FA-B755542BA790}" type="presOf" srcId="{70ABF792-A920-49D7-9AE4-8600348833CC}" destId="{D6D76971-B3C3-4167-A842-82A97465A4FE}" srcOrd="0" destOrd="0" presId="urn:microsoft.com/office/officeart/2005/8/layout/vList2"/>
    <dgm:cxn modelId="{8A88B95F-0582-429A-9CB7-ADC4B32A8491}" type="presOf" srcId="{992CBA46-80B9-465E-847C-FD1F47B60264}" destId="{D8E7CBFD-602B-4AC8-BBB0-F8AA08502ECE}" srcOrd="0" destOrd="0" presId="urn:microsoft.com/office/officeart/2005/8/layout/vList2"/>
    <dgm:cxn modelId="{2FBC4947-B27F-446D-8DBA-1F92C19DEAB0}" srcId="{70ABF792-A920-49D7-9AE4-8600348833CC}" destId="{85D46D0E-F92F-4C3A-8DC0-FB98437CDB2E}" srcOrd="1" destOrd="0" parTransId="{50F6CDD1-A1BF-4353-9B74-B91333991F2C}" sibTransId="{8DC1AC8E-F751-4AD8-B85B-7EBFA0190298}"/>
    <dgm:cxn modelId="{FA1E9E72-2957-4A64-A244-51E321277D3E}" srcId="{70ABF792-A920-49D7-9AE4-8600348833CC}" destId="{3CCDF734-B580-430E-B4B4-10AD08498D34}" srcOrd="6" destOrd="0" parTransId="{4BBB8057-5F32-4A8D-AE2F-AEEDF4186679}" sibTransId="{94974786-CBFF-4C14-933C-AD4D3D80E847}"/>
    <dgm:cxn modelId="{B4C84D59-9299-4D83-941C-13EC3D1D657E}" type="presOf" srcId="{3A812A18-70AB-46A4-A7F3-84031499D0BE}" destId="{E6AEB6EA-CD0F-4B2C-ABA4-3CE79A6BABC0}" srcOrd="0" destOrd="0" presId="urn:microsoft.com/office/officeart/2005/8/layout/vList2"/>
    <dgm:cxn modelId="{0EF9EF7F-D61D-485B-A484-D6D5695B05AF}" type="presOf" srcId="{C794B01E-F0BE-4830-9BFC-438010E9FCCB}" destId="{DDC326CA-F453-44EC-B6E8-D1EFA024348F}" srcOrd="0" destOrd="0" presId="urn:microsoft.com/office/officeart/2005/8/layout/vList2"/>
    <dgm:cxn modelId="{734C5687-2177-4F17-AEC9-47C927928E1C}" type="presOf" srcId="{11446BE4-B117-4D28-AB2D-8915F6384009}" destId="{E308C384-9283-450E-A189-6F6400551BF9}" srcOrd="0" destOrd="0" presId="urn:microsoft.com/office/officeart/2005/8/layout/vList2"/>
    <dgm:cxn modelId="{47FF7A93-73BB-4B25-862F-DC9815F54006}" type="presOf" srcId="{92747349-ED6A-4ABF-B9E1-3F757788A5DB}" destId="{27E55B5A-1922-4830-BD19-30BE6AD3C54E}" srcOrd="0" destOrd="0" presId="urn:microsoft.com/office/officeart/2005/8/layout/vList2"/>
    <dgm:cxn modelId="{D179939E-275F-45D3-833B-D92F284CB1E7}" srcId="{70ABF792-A920-49D7-9AE4-8600348833CC}" destId="{992CBA46-80B9-465E-847C-FD1F47B60264}" srcOrd="3" destOrd="0" parTransId="{9BC41E3E-5E35-4F0A-A1C1-73F0D6B5A83D}" sibTransId="{37C3E8E4-DBA4-462C-B6D8-D63484A8816C}"/>
    <dgm:cxn modelId="{81337AA8-525A-44A0-A973-060E60551650}" srcId="{70ABF792-A920-49D7-9AE4-8600348833CC}" destId="{3A812A18-70AB-46A4-A7F3-84031499D0BE}" srcOrd="5" destOrd="0" parTransId="{F1B94F67-7CE2-44C2-B260-681836BA7D04}" sibTransId="{B5682FED-3F15-4B68-87FA-8BF865B170F6}"/>
    <dgm:cxn modelId="{2595ABCB-506F-41C7-94D9-EDC8CDB7C06E}" srcId="{70ABF792-A920-49D7-9AE4-8600348833CC}" destId="{C794B01E-F0BE-4830-9BFC-438010E9FCCB}" srcOrd="0" destOrd="0" parTransId="{4C13FE32-E17D-4390-86E2-FF69FED40241}" sibTransId="{EB51A249-86A0-4291-B8C5-BDB07B0352C8}"/>
    <dgm:cxn modelId="{BBF054D4-12F9-4EFC-ADFE-4B5F23A090A2}" type="presOf" srcId="{85D46D0E-F92F-4C3A-8DC0-FB98437CDB2E}" destId="{8941A653-3BDB-49C1-9A1A-AA698CD070C2}" srcOrd="0" destOrd="0" presId="urn:microsoft.com/office/officeart/2005/8/layout/vList2"/>
    <dgm:cxn modelId="{FB1ABAFB-3C4F-4081-ACC1-AE73361F7CEF}" type="presOf" srcId="{3CCDF734-B580-430E-B4B4-10AD08498D34}" destId="{4DA9C601-9F66-40A3-BA38-5861DBEBAE36}" srcOrd="0" destOrd="0" presId="urn:microsoft.com/office/officeart/2005/8/layout/vList2"/>
    <dgm:cxn modelId="{7DEB621F-855C-4A5A-8B07-30E896348018}" type="presParOf" srcId="{D6D76971-B3C3-4167-A842-82A97465A4FE}" destId="{DDC326CA-F453-44EC-B6E8-D1EFA024348F}" srcOrd="0" destOrd="0" presId="urn:microsoft.com/office/officeart/2005/8/layout/vList2"/>
    <dgm:cxn modelId="{8C9B6901-C07D-45C5-B992-1598F10AD13B}" type="presParOf" srcId="{D6D76971-B3C3-4167-A842-82A97465A4FE}" destId="{FC620AED-EAF7-456B-B296-D670EB508957}" srcOrd="1" destOrd="0" presId="urn:microsoft.com/office/officeart/2005/8/layout/vList2"/>
    <dgm:cxn modelId="{FF11B686-B3FB-4D28-9FD0-E5626E4011E1}" type="presParOf" srcId="{D6D76971-B3C3-4167-A842-82A97465A4FE}" destId="{8941A653-3BDB-49C1-9A1A-AA698CD070C2}" srcOrd="2" destOrd="0" presId="urn:microsoft.com/office/officeart/2005/8/layout/vList2"/>
    <dgm:cxn modelId="{1B3C2022-D48F-4188-8BD1-FF5B3164BC3D}" type="presParOf" srcId="{D6D76971-B3C3-4167-A842-82A97465A4FE}" destId="{F05A7A2E-C8B3-4B6F-96B0-496D74BC9D3D}" srcOrd="3" destOrd="0" presId="urn:microsoft.com/office/officeart/2005/8/layout/vList2"/>
    <dgm:cxn modelId="{4A06FA09-F144-417B-8466-7C1DFA417124}" type="presParOf" srcId="{D6D76971-B3C3-4167-A842-82A97465A4FE}" destId="{27E55B5A-1922-4830-BD19-30BE6AD3C54E}" srcOrd="4" destOrd="0" presId="urn:microsoft.com/office/officeart/2005/8/layout/vList2"/>
    <dgm:cxn modelId="{2C521DB2-6040-4AEF-8AB3-81BEC5F50C79}" type="presParOf" srcId="{D6D76971-B3C3-4167-A842-82A97465A4FE}" destId="{2206945E-24D9-4C7E-B3DF-A851CB3CBD14}" srcOrd="5" destOrd="0" presId="urn:microsoft.com/office/officeart/2005/8/layout/vList2"/>
    <dgm:cxn modelId="{D4784F1B-61C0-454F-896E-CC6F2913EE7F}" type="presParOf" srcId="{D6D76971-B3C3-4167-A842-82A97465A4FE}" destId="{D8E7CBFD-602B-4AC8-BBB0-F8AA08502ECE}" srcOrd="6" destOrd="0" presId="urn:microsoft.com/office/officeart/2005/8/layout/vList2"/>
    <dgm:cxn modelId="{0360353E-9D73-49DB-B66A-60D30B272CEA}" type="presParOf" srcId="{D6D76971-B3C3-4167-A842-82A97465A4FE}" destId="{90ABA734-4BCE-4B27-904B-FA1C79F76B2F}" srcOrd="7" destOrd="0" presId="urn:microsoft.com/office/officeart/2005/8/layout/vList2"/>
    <dgm:cxn modelId="{C98EDEA2-CBE0-4FE1-B930-2ADD0F74A9A1}" type="presParOf" srcId="{D6D76971-B3C3-4167-A842-82A97465A4FE}" destId="{E308C384-9283-450E-A189-6F6400551BF9}" srcOrd="8" destOrd="0" presId="urn:microsoft.com/office/officeart/2005/8/layout/vList2"/>
    <dgm:cxn modelId="{BD13CA85-8A4D-4289-A0B9-35594C262F11}" type="presParOf" srcId="{D6D76971-B3C3-4167-A842-82A97465A4FE}" destId="{BFBDB38B-0E03-43A3-B5F1-5872FAD53366}" srcOrd="9" destOrd="0" presId="urn:microsoft.com/office/officeart/2005/8/layout/vList2"/>
    <dgm:cxn modelId="{ACCDE838-AE20-4488-8724-57B3286A4DD2}" type="presParOf" srcId="{D6D76971-B3C3-4167-A842-82A97465A4FE}" destId="{E6AEB6EA-CD0F-4B2C-ABA4-3CE79A6BABC0}" srcOrd="10" destOrd="0" presId="urn:microsoft.com/office/officeart/2005/8/layout/vList2"/>
    <dgm:cxn modelId="{D95FF25C-FEA9-4B31-A312-546FF12ACBB0}" type="presParOf" srcId="{D6D76971-B3C3-4167-A842-82A97465A4FE}" destId="{803050CE-50D5-422E-B530-157DCE7142AD}" srcOrd="11" destOrd="0" presId="urn:microsoft.com/office/officeart/2005/8/layout/vList2"/>
    <dgm:cxn modelId="{159A6D23-1626-4C1D-841B-4BF91B5DDFFA}" type="presParOf" srcId="{D6D76971-B3C3-4167-A842-82A97465A4FE}" destId="{4DA9C601-9F66-40A3-BA38-5861DBEBAE36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ABF792-A920-49D7-9AE4-8600348833C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94B01E-F0BE-4830-9BFC-438010E9FCCB}">
      <dgm:prSet/>
      <dgm:spPr/>
      <dgm:t>
        <a:bodyPr/>
        <a:lstStyle/>
        <a:p>
          <a:r>
            <a:rPr lang="en-US" dirty="0"/>
            <a:t>AMAT</a:t>
          </a:r>
        </a:p>
      </dgm:t>
    </dgm:pt>
    <dgm:pt modelId="{4C13FE32-E17D-4390-86E2-FF69FED40241}" type="parTrans" cxnId="{2595ABCB-506F-41C7-94D9-EDC8CDB7C06E}">
      <dgm:prSet/>
      <dgm:spPr/>
      <dgm:t>
        <a:bodyPr/>
        <a:lstStyle/>
        <a:p>
          <a:endParaRPr lang="en-US"/>
        </a:p>
      </dgm:t>
    </dgm:pt>
    <dgm:pt modelId="{EB51A249-86A0-4291-B8C5-BDB07B0352C8}" type="sibTrans" cxnId="{2595ABCB-506F-41C7-94D9-EDC8CDB7C06E}">
      <dgm:prSet/>
      <dgm:spPr/>
      <dgm:t>
        <a:bodyPr/>
        <a:lstStyle/>
        <a:p>
          <a:endParaRPr lang="en-US"/>
        </a:p>
      </dgm:t>
    </dgm:pt>
    <dgm:pt modelId="{85D46D0E-F92F-4C3A-8DC0-FB98437CDB2E}">
      <dgm:prSet/>
      <dgm:spPr/>
      <dgm:t>
        <a:bodyPr/>
        <a:lstStyle/>
        <a:p>
          <a:r>
            <a:rPr lang="en-US" dirty="0"/>
            <a:t>AMD</a:t>
          </a:r>
        </a:p>
      </dgm:t>
    </dgm:pt>
    <dgm:pt modelId="{50F6CDD1-A1BF-4353-9B74-B91333991F2C}" type="parTrans" cxnId="{2FBC4947-B27F-446D-8DBA-1F92C19DEAB0}">
      <dgm:prSet/>
      <dgm:spPr/>
      <dgm:t>
        <a:bodyPr/>
        <a:lstStyle/>
        <a:p>
          <a:endParaRPr lang="en-US"/>
        </a:p>
      </dgm:t>
    </dgm:pt>
    <dgm:pt modelId="{8DC1AC8E-F751-4AD8-B85B-7EBFA0190298}" type="sibTrans" cxnId="{2FBC4947-B27F-446D-8DBA-1F92C19DEAB0}">
      <dgm:prSet/>
      <dgm:spPr/>
      <dgm:t>
        <a:bodyPr/>
        <a:lstStyle/>
        <a:p>
          <a:endParaRPr lang="en-US"/>
        </a:p>
      </dgm:t>
    </dgm:pt>
    <dgm:pt modelId="{92747349-ED6A-4ABF-B9E1-3F757788A5DB}">
      <dgm:prSet/>
      <dgm:spPr/>
      <dgm:t>
        <a:bodyPr/>
        <a:lstStyle/>
        <a:p>
          <a:r>
            <a:rPr lang="en-US" dirty="0"/>
            <a:t>BHP</a:t>
          </a:r>
        </a:p>
      </dgm:t>
    </dgm:pt>
    <dgm:pt modelId="{D66A136E-E8F3-4057-9915-E0E1C5B6EAEE}" type="parTrans" cxnId="{34760909-E30A-4577-B3F8-25CFB2E4A639}">
      <dgm:prSet/>
      <dgm:spPr/>
      <dgm:t>
        <a:bodyPr/>
        <a:lstStyle/>
        <a:p>
          <a:endParaRPr lang="en-US"/>
        </a:p>
      </dgm:t>
    </dgm:pt>
    <dgm:pt modelId="{AECEE291-8662-467A-847A-D5DC08682074}" type="sibTrans" cxnId="{34760909-E30A-4577-B3F8-25CFB2E4A639}">
      <dgm:prSet/>
      <dgm:spPr/>
      <dgm:t>
        <a:bodyPr/>
        <a:lstStyle/>
        <a:p>
          <a:endParaRPr lang="en-US"/>
        </a:p>
      </dgm:t>
    </dgm:pt>
    <dgm:pt modelId="{992CBA46-80B9-465E-847C-FD1F47B60264}">
      <dgm:prSet/>
      <dgm:spPr/>
      <dgm:t>
        <a:bodyPr/>
        <a:lstStyle/>
        <a:p>
          <a:r>
            <a:rPr lang="en-US" dirty="0"/>
            <a:t>DDD</a:t>
          </a:r>
        </a:p>
      </dgm:t>
    </dgm:pt>
    <dgm:pt modelId="{9BC41E3E-5E35-4F0A-A1C1-73F0D6B5A83D}" type="parTrans" cxnId="{D179939E-275F-45D3-833B-D92F284CB1E7}">
      <dgm:prSet/>
      <dgm:spPr/>
      <dgm:t>
        <a:bodyPr/>
        <a:lstStyle/>
        <a:p>
          <a:endParaRPr lang="en-US"/>
        </a:p>
      </dgm:t>
    </dgm:pt>
    <dgm:pt modelId="{37C3E8E4-DBA4-462C-B6D8-D63484A8816C}" type="sibTrans" cxnId="{D179939E-275F-45D3-833B-D92F284CB1E7}">
      <dgm:prSet/>
      <dgm:spPr/>
      <dgm:t>
        <a:bodyPr/>
        <a:lstStyle/>
        <a:p>
          <a:endParaRPr lang="en-US"/>
        </a:p>
      </dgm:t>
    </dgm:pt>
    <dgm:pt modelId="{11446BE4-B117-4D28-AB2D-8915F6384009}">
      <dgm:prSet/>
      <dgm:spPr/>
      <dgm:t>
        <a:bodyPr/>
        <a:lstStyle/>
        <a:p>
          <a:r>
            <a:rPr lang="en-US" dirty="0"/>
            <a:t>F</a:t>
          </a:r>
        </a:p>
      </dgm:t>
    </dgm:pt>
    <dgm:pt modelId="{7D8D1627-7C61-4942-A9E5-CACCA12BF90A}" type="parTrans" cxnId="{B2F91F1F-BC11-4DF5-B3B5-64E5C67524B9}">
      <dgm:prSet/>
      <dgm:spPr/>
      <dgm:t>
        <a:bodyPr/>
        <a:lstStyle/>
        <a:p>
          <a:endParaRPr lang="en-US"/>
        </a:p>
      </dgm:t>
    </dgm:pt>
    <dgm:pt modelId="{F4215D67-DA72-4BE0-A348-938426F1A1FF}" type="sibTrans" cxnId="{B2F91F1F-BC11-4DF5-B3B5-64E5C67524B9}">
      <dgm:prSet/>
      <dgm:spPr/>
      <dgm:t>
        <a:bodyPr/>
        <a:lstStyle/>
        <a:p>
          <a:endParaRPr lang="en-US"/>
        </a:p>
      </dgm:t>
    </dgm:pt>
    <dgm:pt modelId="{3A812A18-70AB-46A4-A7F3-84031499D0BE}">
      <dgm:prSet/>
      <dgm:spPr/>
      <dgm:t>
        <a:bodyPr/>
        <a:lstStyle/>
        <a:p>
          <a:r>
            <a:rPr lang="en-US" dirty="0"/>
            <a:t>FCX</a:t>
          </a:r>
        </a:p>
      </dgm:t>
    </dgm:pt>
    <dgm:pt modelId="{F1B94F67-7CE2-44C2-B260-681836BA7D04}" type="parTrans" cxnId="{81337AA8-525A-44A0-A973-060E60551650}">
      <dgm:prSet/>
      <dgm:spPr/>
      <dgm:t>
        <a:bodyPr/>
        <a:lstStyle/>
        <a:p>
          <a:endParaRPr lang="en-US"/>
        </a:p>
      </dgm:t>
    </dgm:pt>
    <dgm:pt modelId="{B5682FED-3F15-4B68-87FA-8BF865B170F6}" type="sibTrans" cxnId="{81337AA8-525A-44A0-A973-060E60551650}">
      <dgm:prSet/>
      <dgm:spPr/>
      <dgm:t>
        <a:bodyPr/>
        <a:lstStyle/>
        <a:p>
          <a:endParaRPr lang="en-US"/>
        </a:p>
      </dgm:t>
    </dgm:pt>
    <dgm:pt modelId="{3CCDF734-B580-430E-B4B4-10AD08498D34}">
      <dgm:prSet/>
      <dgm:spPr/>
      <dgm:t>
        <a:bodyPr/>
        <a:lstStyle/>
        <a:p>
          <a:r>
            <a:rPr lang="en-US" dirty="0"/>
            <a:t>INTC</a:t>
          </a:r>
        </a:p>
      </dgm:t>
    </dgm:pt>
    <dgm:pt modelId="{4BBB8057-5F32-4A8D-AE2F-AEEDF4186679}" type="parTrans" cxnId="{FA1E9E72-2957-4A64-A244-51E321277D3E}">
      <dgm:prSet/>
      <dgm:spPr/>
      <dgm:t>
        <a:bodyPr/>
        <a:lstStyle/>
        <a:p>
          <a:endParaRPr lang="en-US"/>
        </a:p>
      </dgm:t>
    </dgm:pt>
    <dgm:pt modelId="{94974786-CBFF-4C14-933C-AD4D3D80E847}" type="sibTrans" cxnId="{FA1E9E72-2957-4A64-A244-51E321277D3E}">
      <dgm:prSet/>
      <dgm:spPr/>
      <dgm:t>
        <a:bodyPr/>
        <a:lstStyle/>
        <a:p>
          <a:endParaRPr lang="en-US"/>
        </a:p>
      </dgm:t>
    </dgm:pt>
    <dgm:pt modelId="{938C4811-7687-410D-A8E2-6499CC3EBBAD}">
      <dgm:prSet/>
      <dgm:spPr/>
      <dgm:t>
        <a:bodyPr/>
        <a:lstStyle/>
        <a:p>
          <a:r>
            <a:rPr lang="en-US" dirty="0"/>
            <a:t>MSFT</a:t>
          </a:r>
        </a:p>
      </dgm:t>
    </dgm:pt>
    <dgm:pt modelId="{4BE67A74-7116-4D80-A510-B06297C697D6}" type="parTrans" cxnId="{98A82CD8-7FD1-4853-8C28-A22567BC5299}">
      <dgm:prSet/>
      <dgm:spPr/>
      <dgm:t>
        <a:bodyPr/>
        <a:lstStyle/>
        <a:p>
          <a:endParaRPr lang="en-US"/>
        </a:p>
      </dgm:t>
    </dgm:pt>
    <dgm:pt modelId="{F787E8EF-1012-46BE-91EC-2956707FECDB}" type="sibTrans" cxnId="{98A82CD8-7FD1-4853-8C28-A22567BC5299}">
      <dgm:prSet/>
      <dgm:spPr/>
      <dgm:t>
        <a:bodyPr/>
        <a:lstStyle/>
        <a:p>
          <a:endParaRPr lang="en-US"/>
        </a:p>
      </dgm:t>
    </dgm:pt>
    <dgm:pt modelId="{D6D76971-B3C3-4167-A842-82A97465A4FE}" type="pres">
      <dgm:prSet presAssocID="{70ABF792-A920-49D7-9AE4-8600348833CC}" presName="linear" presStyleCnt="0">
        <dgm:presLayoutVars>
          <dgm:animLvl val="lvl"/>
          <dgm:resizeHandles val="exact"/>
        </dgm:presLayoutVars>
      </dgm:prSet>
      <dgm:spPr/>
    </dgm:pt>
    <dgm:pt modelId="{DDC326CA-F453-44EC-B6E8-D1EFA024348F}" type="pres">
      <dgm:prSet presAssocID="{C794B01E-F0BE-4830-9BFC-438010E9FCCB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FC620AED-EAF7-456B-B296-D670EB508957}" type="pres">
      <dgm:prSet presAssocID="{EB51A249-86A0-4291-B8C5-BDB07B0352C8}" presName="spacer" presStyleCnt="0"/>
      <dgm:spPr/>
    </dgm:pt>
    <dgm:pt modelId="{8941A653-3BDB-49C1-9A1A-AA698CD070C2}" type="pres">
      <dgm:prSet presAssocID="{85D46D0E-F92F-4C3A-8DC0-FB98437CDB2E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F05A7A2E-C8B3-4B6F-96B0-496D74BC9D3D}" type="pres">
      <dgm:prSet presAssocID="{8DC1AC8E-F751-4AD8-B85B-7EBFA0190298}" presName="spacer" presStyleCnt="0"/>
      <dgm:spPr/>
    </dgm:pt>
    <dgm:pt modelId="{27E55B5A-1922-4830-BD19-30BE6AD3C54E}" type="pres">
      <dgm:prSet presAssocID="{92747349-ED6A-4ABF-B9E1-3F757788A5DB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2206945E-24D9-4C7E-B3DF-A851CB3CBD14}" type="pres">
      <dgm:prSet presAssocID="{AECEE291-8662-467A-847A-D5DC08682074}" presName="spacer" presStyleCnt="0"/>
      <dgm:spPr/>
    </dgm:pt>
    <dgm:pt modelId="{D8E7CBFD-602B-4AC8-BBB0-F8AA08502ECE}" type="pres">
      <dgm:prSet presAssocID="{992CBA46-80B9-465E-847C-FD1F47B60264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90ABA734-4BCE-4B27-904B-FA1C79F76B2F}" type="pres">
      <dgm:prSet presAssocID="{37C3E8E4-DBA4-462C-B6D8-D63484A8816C}" presName="spacer" presStyleCnt="0"/>
      <dgm:spPr/>
    </dgm:pt>
    <dgm:pt modelId="{E308C384-9283-450E-A189-6F6400551BF9}" type="pres">
      <dgm:prSet presAssocID="{11446BE4-B117-4D28-AB2D-8915F6384009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BFBDB38B-0E03-43A3-B5F1-5872FAD53366}" type="pres">
      <dgm:prSet presAssocID="{F4215D67-DA72-4BE0-A348-938426F1A1FF}" presName="spacer" presStyleCnt="0"/>
      <dgm:spPr/>
    </dgm:pt>
    <dgm:pt modelId="{E6AEB6EA-CD0F-4B2C-ABA4-3CE79A6BABC0}" type="pres">
      <dgm:prSet presAssocID="{3A812A18-70AB-46A4-A7F3-84031499D0BE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803050CE-50D5-422E-B530-157DCE7142AD}" type="pres">
      <dgm:prSet presAssocID="{B5682FED-3F15-4B68-87FA-8BF865B170F6}" presName="spacer" presStyleCnt="0"/>
      <dgm:spPr/>
    </dgm:pt>
    <dgm:pt modelId="{4DA9C601-9F66-40A3-BA38-5861DBEBAE36}" type="pres">
      <dgm:prSet presAssocID="{3CCDF734-B580-430E-B4B4-10AD08498D34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D2C47635-5AE5-48F0-9A86-61C21D0C1608}" type="pres">
      <dgm:prSet presAssocID="{94974786-CBFF-4C14-933C-AD4D3D80E847}" presName="spacer" presStyleCnt="0"/>
      <dgm:spPr/>
    </dgm:pt>
    <dgm:pt modelId="{5082B6E5-21A2-4968-8AD4-D7FB320821D7}" type="pres">
      <dgm:prSet presAssocID="{938C4811-7687-410D-A8E2-6499CC3EBBAD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34760909-E30A-4577-B3F8-25CFB2E4A639}" srcId="{70ABF792-A920-49D7-9AE4-8600348833CC}" destId="{92747349-ED6A-4ABF-B9E1-3F757788A5DB}" srcOrd="2" destOrd="0" parTransId="{D66A136E-E8F3-4057-9915-E0E1C5B6EAEE}" sibTransId="{AECEE291-8662-467A-847A-D5DC08682074}"/>
    <dgm:cxn modelId="{B2F91F1F-BC11-4DF5-B3B5-64E5C67524B9}" srcId="{70ABF792-A920-49D7-9AE4-8600348833CC}" destId="{11446BE4-B117-4D28-AB2D-8915F6384009}" srcOrd="4" destOrd="0" parTransId="{7D8D1627-7C61-4942-A9E5-CACCA12BF90A}" sibTransId="{F4215D67-DA72-4BE0-A348-938426F1A1FF}"/>
    <dgm:cxn modelId="{8EF7C126-7080-432A-A6FA-B755542BA790}" type="presOf" srcId="{70ABF792-A920-49D7-9AE4-8600348833CC}" destId="{D6D76971-B3C3-4167-A842-82A97465A4FE}" srcOrd="0" destOrd="0" presId="urn:microsoft.com/office/officeart/2005/8/layout/vList2"/>
    <dgm:cxn modelId="{DE00E83B-85C0-4F1D-9E47-4B3FB7AE646F}" type="presOf" srcId="{938C4811-7687-410D-A8E2-6499CC3EBBAD}" destId="{5082B6E5-21A2-4968-8AD4-D7FB320821D7}" srcOrd="0" destOrd="0" presId="urn:microsoft.com/office/officeart/2005/8/layout/vList2"/>
    <dgm:cxn modelId="{8A88B95F-0582-429A-9CB7-ADC4B32A8491}" type="presOf" srcId="{992CBA46-80B9-465E-847C-FD1F47B60264}" destId="{D8E7CBFD-602B-4AC8-BBB0-F8AA08502ECE}" srcOrd="0" destOrd="0" presId="urn:microsoft.com/office/officeart/2005/8/layout/vList2"/>
    <dgm:cxn modelId="{2FBC4947-B27F-446D-8DBA-1F92C19DEAB0}" srcId="{70ABF792-A920-49D7-9AE4-8600348833CC}" destId="{85D46D0E-F92F-4C3A-8DC0-FB98437CDB2E}" srcOrd="1" destOrd="0" parTransId="{50F6CDD1-A1BF-4353-9B74-B91333991F2C}" sibTransId="{8DC1AC8E-F751-4AD8-B85B-7EBFA0190298}"/>
    <dgm:cxn modelId="{FA1E9E72-2957-4A64-A244-51E321277D3E}" srcId="{70ABF792-A920-49D7-9AE4-8600348833CC}" destId="{3CCDF734-B580-430E-B4B4-10AD08498D34}" srcOrd="6" destOrd="0" parTransId="{4BBB8057-5F32-4A8D-AE2F-AEEDF4186679}" sibTransId="{94974786-CBFF-4C14-933C-AD4D3D80E847}"/>
    <dgm:cxn modelId="{B4C84D59-9299-4D83-941C-13EC3D1D657E}" type="presOf" srcId="{3A812A18-70AB-46A4-A7F3-84031499D0BE}" destId="{E6AEB6EA-CD0F-4B2C-ABA4-3CE79A6BABC0}" srcOrd="0" destOrd="0" presId="urn:microsoft.com/office/officeart/2005/8/layout/vList2"/>
    <dgm:cxn modelId="{0EF9EF7F-D61D-485B-A484-D6D5695B05AF}" type="presOf" srcId="{C794B01E-F0BE-4830-9BFC-438010E9FCCB}" destId="{DDC326CA-F453-44EC-B6E8-D1EFA024348F}" srcOrd="0" destOrd="0" presId="urn:microsoft.com/office/officeart/2005/8/layout/vList2"/>
    <dgm:cxn modelId="{734C5687-2177-4F17-AEC9-47C927928E1C}" type="presOf" srcId="{11446BE4-B117-4D28-AB2D-8915F6384009}" destId="{E308C384-9283-450E-A189-6F6400551BF9}" srcOrd="0" destOrd="0" presId="urn:microsoft.com/office/officeart/2005/8/layout/vList2"/>
    <dgm:cxn modelId="{47FF7A93-73BB-4B25-862F-DC9815F54006}" type="presOf" srcId="{92747349-ED6A-4ABF-B9E1-3F757788A5DB}" destId="{27E55B5A-1922-4830-BD19-30BE6AD3C54E}" srcOrd="0" destOrd="0" presId="urn:microsoft.com/office/officeart/2005/8/layout/vList2"/>
    <dgm:cxn modelId="{D179939E-275F-45D3-833B-D92F284CB1E7}" srcId="{70ABF792-A920-49D7-9AE4-8600348833CC}" destId="{992CBA46-80B9-465E-847C-FD1F47B60264}" srcOrd="3" destOrd="0" parTransId="{9BC41E3E-5E35-4F0A-A1C1-73F0D6B5A83D}" sibTransId="{37C3E8E4-DBA4-462C-B6D8-D63484A8816C}"/>
    <dgm:cxn modelId="{81337AA8-525A-44A0-A973-060E60551650}" srcId="{70ABF792-A920-49D7-9AE4-8600348833CC}" destId="{3A812A18-70AB-46A4-A7F3-84031499D0BE}" srcOrd="5" destOrd="0" parTransId="{F1B94F67-7CE2-44C2-B260-681836BA7D04}" sibTransId="{B5682FED-3F15-4B68-87FA-8BF865B170F6}"/>
    <dgm:cxn modelId="{2595ABCB-506F-41C7-94D9-EDC8CDB7C06E}" srcId="{70ABF792-A920-49D7-9AE4-8600348833CC}" destId="{C794B01E-F0BE-4830-9BFC-438010E9FCCB}" srcOrd="0" destOrd="0" parTransId="{4C13FE32-E17D-4390-86E2-FF69FED40241}" sibTransId="{EB51A249-86A0-4291-B8C5-BDB07B0352C8}"/>
    <dgm:cxn modelId="{BBF054D4-12F9-4EFC-ADFE-4B5F23A090A2}" type="presOf" srcId="{85D46D0E-F92F-4C3A-8DC0-FB98437CDB2E}" destId="{8941A653-3BDB-49C1-9A1A-AA698CD070C2}" srcOrd="0" destOrd="0" presId="urn:microsoft.com/office/officeart/2005/8/layout/vList2"/>
    <dgm:cxn modelId="{98A82CD8-7FD1-4853-8C28-A22567BC5299}" srcId="{70ABF792-A920-49D7-9AE4-8600348833CC}" destId="{938C4811-7687-410D-A8E2-6499CC3EBBAD}" srcOrd="7" destOrd="0" parTransId="{4BE67A74-7116-4D80-A510-B06297C697D6}" sibTransId="{F787E8EF-1012-46BE-91EC-2956707FECDB}"/>
    <dgm:cxn modelId="{FB1ABAFB-3C4F-4081-ACC1-AE73361F7CEF}" type="presOf" srcId="{3CCDF734-B580-430E-B4B4-10AD08498D34}" destId="{4DA9C601-9F66-40A3-BA38-5861DBEBAE36}" srcOrd="0" destOrd="0" presId="urn:microsoft.com/office/officeart/2005/8/layout/vList2"/>
    <dgm:cxn modelId="{7DEB621F-855C-4A5A-8B07-30E896348018}" type="presParOf" srcId="{D6D76971-B3C3-4167-A842-82A97465A4FE}" destId="{DDC326CA-F453-44EC-B6E8-D1EFA024348F}" srcOrd="0" destOrd="0" presId="urn:microsoft.com/office/officeart/2005/8/layout/vList2"/>
    <dgm:cxn modelId="{8C9B6901-C07D-45C5-B992-1598F10AD13B}" type="presParOf" srcId="{D6D76971-B3C3-4167-A842-82A97465A4FE}" destId="{FC620AED-EAF7-456B-B296-D670EB508957}" srcOrd="1" destOrd="0" presId="urn:microsoft.com/office/officeart/2005/8/layout/vList2"/>
    <dgm:cxn modelId="{FF11B686-B3FB-4D28-9FD0-E5626E4011E1}" type="presParOf" srcId="{D6D76971-B3C3-4167-A842-82A97465A4FE}" destId="{8941A653-3BDB-49C1-9A1A-AA698CD070C2}" srcOrd="2" destOrd="0" presId="urn:microsoft.com/office/officeart/2005/8/layout/vList2"/>
    <dgm:cxn modelId="{1B3C2022-D48F-4188-8BD1-FF5B3164BC3D}" type="presParOf" srcId="{D6D76971-B3C3-4167-A842-82A97465A4FE}" destId="{F05A7A2E-C8B3-4B6F-96B0-496D74BC9D3D}" srcOrd="3" destOrd="0" presId="urn:microsoft.com/office/officeart/2005/8/layout/vList2"/>
    <dgm:cxn modelId="{4A06FA09-F144-417B-8466-7C1DFA417124}" type="presParOf" srcId="{D6D76971-B3C3-4167-A842-82A97465A4FE}" destId="{27E55B5A-1922-4830-BD19-30BE6AD3C54E}" srcOrd="4" destOrd="0" presId="urn:microsoft.com/office/officeart/2005/8/layout/vList2"/>
    <dgm:cxn modelId="{2C521DB2-6040-4AEF-8AB3-81BEC5F50C79}" type="presParOf" srcId="{D6D76971-B3C3-4167-A842-82A97465A4FE}" destId="{2206945E-24D9-4C7E-B3DF-A851CB3CBD14}" srcOrd="5" destOrd="0" presId="urn:microsoft.com/office/officeart/2005/8/layout/vList2"/>
    <dgm:cxn modelId="{D4784F1B-61C0-454F-896E-CC6F2913EE7F}" type="presParOf" srcId="{D6D76971-B3C3-4167-A842-82A97465A4FE}" destId="{D8E7CBFD-602B-4AC8-BBB0-F8AA08502ECE}" srcOrd="6" destOrd="0" presId="urn:microsoft.com/office/officeart/2005/8/layout/vList2"/>
    <dgm:cxn modelId="{0360353E-9D73-49DB-B66A-60D30B272CEA}" type="presParOf" srcId="{D6D76971-B3C3-4167-A842-82A97465A4FE}" destId="{90ABA734-4BCE-4B27-904B-FA1C79F76B2F}" srcOrd="7" destOrd="0" presId="urn:microsoft.com/office/officeart/2005/8/layout/vList2"/>
    <dgm:cxn modelId="{C98EDEA2-CBE0-4FE1-B930-2ADD0F74A9A1}" type="presParOf" srcId="{D6D76971-B3C3-4167-A842-82A97465A4FE}" destId="{E308C384-9283-450E-A189-6F6400551BF9}" srcOrd="8" destOrd="0" presId="urn:microsoft.com/office/officeart/2005/8/layout/vList2"/>
    <dgm:cxn modelId="{BD13CA85-8A4D-4289-A0B9-35594C262F11}" type="presParOf" srcId="{D6D76971-B3C3-4167-A842-82A97465A4FE}" destId="{BFBDB38B-0E03-43A3-B5F1-5872FAD53366}" srcOrd="9" destOrd="0" presId="urn:microsoft.com/office/officeart/2005/8/layout/vList2"/>
    <dgm:cxn modelId="{ACCDE838-AE20-4488-8724-57B3286A4DD2}" type="presParOf" srcId="{D6D76971-B3C3-4167-A842-82A97465A4FE}" destId="{E6AEB6EA-CD0F-4B2C-ABA4-3CE79A6BABC0}" srcOrd="10" destOrd="0" presId="urn:microsoft.com/office/officeart/2005/8/layout/vList2"/>
    <dgm:cxn modelId="{D95FF25C-FEA9-4B31-A312-546FF12ACBB0}" type="presParOf" srcId="{D6D76971-B3C3-4167-A842-82A97465A4FE}" destId="{803050CE-50D5-422E-B530-157DCE7142AD}" srcOrd="11" destOrd="0" presId="urn:microsoft.com/office/officeart/2005/8/layout/vList2"/>
    <dgm:cxn modelId="{159A6D23-1626-4C1D-841B-4BF91B5DDFFA}" type="presParOf" srcId="{D6D76971-B3C3-4167-A842-82A97465A4FE}" destId="{4DA9C601-9F66-40A3-BA38-5861DBEBAE36}" srcOrd="12" destOrd="0" presId="urn:microsoft.com/office/officeart/2005/8/layout/vList2"/>
    <dgm:cxn modelId="{98061AEA-2357-48AB-8085-C43A88594729}" type="presParOf" srcId="{D6D76971-B3C3-4167-A842-82A97465A4FE}" destId="{D2C47635-5AE5-48F0-9A86-61C21D0C1608}" srcOrd="13" destOrd="0" presId="urn:microsoft.com/office/officeart/2005/8/layout/vList2"/>
    <dgm:cxn modelId="{FF27DB1D-2A40-4B8F-A39B-B9C60435D2FA}" type="presParOf" srcId="{D6D76971-B3C3-4167-A842-82A97465A4FE}" destId="{5082B6E5-21A2-4968-8AD4-D7FB320821D7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985DE-4C71-478D-B23C-049207BE09F0}">
      <dsp:nvSpPr>
        <dsp:cNvPr id="0" name=""/>
        <dsp:cNvSpPr/>
      </dsp:nvSpPr>
      <dsp:spPr>
        <a:xfrm>
          <a:off x="791" y="0"/>
          <a:ext cx="3205646" cy="3384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0" rIns="316647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Prompt user input for risk tolerance, capital, and stocks.</a:t>
          </a:r>
        </a:p>
      </dsp:txBody>
      <dsp:txXfrm>
        <a:off x="791" y="1353919"/>
        <a:ext cx="3205646" cy="2030879"/>
      </dsp:txXfrm>
    </dsp:sp>
    <dsp:sp modelId="{27E0BDE2-E554-4837-89F7-3079FF7F135A}">
      <dsp:nvSpPr>
        <dsp:cNvPr id="0" name=""/>
        <dsp:cNvSpPr/>
      </dsp:nvSpPr>
      <dsp:spPr>
        <a:xfrm>
          <a:off x="791" y="0"/>
          <a:ext cx="3205646" cy="1353919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165100" rIns="31664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91" y="0"/>
        <a:ext cx="3205646" cy="1353919"/>
      </dsp:txXfrm>
    </dsp:sp>
    <dsp:sp modelId="{2ED904D5-288E-4A1F-8AED-7FD14480DF17}">
      <dsp:nvSpPr>
        <dsp:cNvPr id="0" name=""/>
        <dsp:cNvSpPr/>
      </dsp:nvSpPr>
      <dsp:spPr>
        <a:xfrm>
          <a:off x="3462889" y="0"/>
          <a:ext cx="3205646" cy="33847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0" rIns="316647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Calculate optimal combo and weightings of input portfolio while respecting risk tolerance levels.</a:t>
          </a:r>
        </a:p>
      </dsp:txBody>
      <dsp:txXfrm>
        <a:off x="3462889" y="1353919"/>
        <a:ext cx="3205646" cy="2030879"/>
      </dsp:txXfrm>
    </dsp:sp>
    <dsp:sp modelId="{C2C51054-B8AF-487D-8EEB-BA20BD43A6A8}">
      <dsp:nvSpPr>
        <dsp:cNvPr id="0" name=""/>
        <dsp:cNvSpPr/>
      </dsp:nvSpPr>
      <dsp:spPr>
        <a:xfrm>
          <a:off x="3462889" y="0"/>
          <a:ext cx="3205646" cy="1353919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165100" rIns="31664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62889" y="0"/>
        <a:ext cx="3205646" cy="1353919"/>
      </dsp:txXfrm>
    </dsp:sp>
    <dsp:sp modelId="{CBB6B777-7844-4B0E-BE85-71AF3FB69FDC}">
      <dsp:nvSpPr>
        <dsp:cNvPr id="0" name=""/>
        <dsp:cNvSpPr/>
      </dsp:nvSpPr>
      <dsp:spPr>
        <a:xfrm>
          <a:off x="6924987" y="0"/>
          <a:ext cx="3205646" cy="338479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0" rIns="316647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Produce optimal weightings and trading signal based on model time period.</a:t>
          </a:r>
        </a:p>
      </dsp:txBody>
      <dsp:txXfrm>
        <a:off x="6924987" y="1353919"/>
        <a:ext cx="3205646" cy="2030879"/>
      </dsp:txXfrm>
    </dsp:sp>
    <dsp:sp modelId="{EBBA0859-9AE1-4A18-8C88-A47682827FFF}">
      <dsp:nvSpPr>
        <dsp:cNvPr id="0" name=""/>
        <dsp:cNvSpPr/>
      </dsp:nvSpPr>
      <dsp:spPr>
        <a:xfrm>
          <a:off x="6924987" y="0"/>
          <a:ext cx="3205646" cy="1353919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165100" rIns="31664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924987" y="0"/>
        <a:ext cx="3205646" cy="13539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C326CA-F453-44EC-B6E8-D1EFA024348F}">
      <dsp:nvSpPr>
        <dsp:cNvPr id="0" name=""/>
        <dsp:cNvSpPr/>
      </dsp:nvSpPr>
      <dsp:spPr>
        <a:xfrm>
          <a:off x="0" y="886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NVDA</a:t>
          </a:r>
        </a:p>
      </dsp:txBody>
      <dsp:txXfrm>
        <a:off x="28100" y="36966"/>
        <a:ext cx="2108680" cy="519439"/>
      </dsp:txXfrm>
    </dsp:sp>
    <dsp:sp modelId="{8941A653-3BDB-49C1-9A1A-AA698CD070C2}">
      <dsp:nvSpPr>
        <dsp:cNvPr id="0" name=""/>
        <dsp:cNvSpPr/>
      </dsp:nvSpPr>
      <dsp:spPr>
        <a:xfrm>
          <a:off x="0" y="65362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QCOM</a:t>
          </a:r>
        </a:p>
      </dsp:txBody>
      <dsp:txXfrm>
        <a:off x="28100" y="681726"/>
        <a:ext cx="2108680" cy="519439"/>
      </dsp:txXfrm>
    </dsp:sp>
    <dsp:sp modelId="{27E55B5A-1922-4830-BD19-30BE6AD3C54E}">
      <dsp:nvSpPr>
        <dsp:cNvPr id="0" name=""/>
        <dsp:cNvSpPr/>
      </dsp:nvSpPr>
      <dsp:spPr>
        <a:xfrm>
          <a:off x="0" y="129838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RIO</a:t>
          </a:r>
        </a:p>
      </dsp:txBody>
      <dsp:txXfrm>
        <a:off x="28100" y="1326486"/>
        <a:ext cx="2108680" cy="519439"/>
      </dsp:txXfrm>
    </dsp:sp>
    <dsp:sp modelId="{D8E7CBFD-602B-4AC8-BBB0-F8AA08502ECE}">
      <dsp:nvSpPr>
        <dsp:cNvPr id="0" name=""/>
        <dsp:cNvSpPr/>
      </dsp:nvSpPr>
      <dsp:spPr>
        <a:xfrm>
          <a:off x="0" y="194314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TSLA</a:t>
          </a:r>
        </a:p>
      </dsp:txBody>
      <dsp:txXfrm>
        <a:off x="28100" y="1971246"/>
        <a:ext cx="2108680" cy="519439"/>
      </dsp:txXfrm>
    </dsp:sp>
    <dsp:sp modelId="{E308C384-9283-450E-A189-6F6400551BF9}">
      <dsp:nvSpPr>
        <dsp:cNvPr id="0" name=""/>
        <dsp:cNvSpPr/>
      </dsp:nvSpPr>
      <dsp:spPr>
        <a:xfrm>
          <a:off x="0" y="258790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TSM</a:t>
          </a:r>
        </a:p>
      </dsp:txBody>
      <dsp:txXfrm>
        <a:off x="28100" y="2616006"/>
        <a:ext cx="2108680" cy="519439"/>
      </dsp:txXfrm>
    </dsp:sp>
    <dsp:sp modelId="{E6AEB6EA-CD0F-4B2C-ABA4-3CE79A6BABC0}">
      <dsp:nvSpPr>
        <dsp:cNvPr id="0" name=""/>
        <dsp:cNvSpPr/>
      </dsp:nvSpPr>
      <dsp:spPr>
        <a:xfrm>
          <a:off x="0" y="323266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VALE</a:t>
          </a:r>
        </a:p>
      </dsp:txBody>
      <dsp:txXfrm>
        <a:off x="28100" y="3260766"/>
        <a:ext cx="2108680" cy="519439"/>
      </dsp:txXfrm>
    </dsp:sp>
    <dsp:sp modelId="{4DA9C601-9F66-40A3-BA38-5861DBEBAE36}">
      <dsp:nvSpPr>
        <dsp:cNvPr id="0" name=""/>
        <dsp:cNvSpPr/>
      </dsp:nvSpPr>
      <dsp:spPr>
        <a:xfrm>
          <a:off x="0" y="387742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VOO (control)</a:t>
          </a:r>
        </a:p>
      </dsp:txBody>
      <dsp:txXfrm>
        <a:off x="28100" y="3905526"/>
        <a:ext cx="2108680" cy="5194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C326CA-F453-44EC-B6E8-D1EFA024348F}">
      <dsp:nvSpPr>
        <dsp:cNvPr id="0" name=""/>
        <dsp:cNvSpPr/>
      </dsp:nvSpPr>
      <dsp:spPr>
        <a:xfrm>
          <a:off x="0" y="4546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AMAT</a:t>
          </a:r>
        </a:p>
      </dsp:txBody>
      <dsp:txXfrm>
        <a:off x="24588" y="29134"/>
        <a:ext cx="1965491" cy="454509"/>
      </dsp:txXfrm>
    </dsp:sp>
    <dsp:sp modelId="{8941A653-3BDB-49C1-9A1A-AA698CD070C2}">
      <dsp:nvSpPr>
        <dsp:cNvPr id="0" name=""/>
        <dsp:cNvSpPr/>
      </dsp:nvSpPr>
      <dsp:spPr>
        <a:xfrm>
          <a:off x="0" y="568711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AMD</a:t>
          </a:r>
        </a:p>
      </dsp:txBody>
      <dsp:txXfrm>
        <a:off x="24588" y="593299"/>
        <a:ext cx="1965491" cy="454509"/>
      </dsp:txXfrm>
    </dsp:sp>
    <dsp:sp modelId="{27E55B5A-1922-4830-BD19-30BE6AD3C54E}">
      <dsp:nvSpPr>
        <dsp:cNvPr id="0" name=""/>
        <dsp:cNvSpPr/>
      </dsp:nvSpPr>
      <dsp:spPr>
        <a:xfrm>
          <a:off x="0" y="1132876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BHP</a:t>
          </a:r>
        </a:p>
      </dsp:txBody>
      <dsp:txXfrm>
        <a:off x="24588" y="1157464"/>
        <a:ext cx="1965491" cy="454509"/>
      </dsp:txXfrm>
    </dsp:sp>
    <dsp:sp modelId="{D8E7CBFD-602B-4AC8-BBB0-F8AA08502ECE}">
      <dsp:nvSpPr>
        <dsp:cNvPr id="0" name=""/>
        <dsp:cNvSpPr/>
      </dsp:nvSpPr>
      <dsp:spPr>
        <a:xfrm>
          <a:off x="0" y="1697041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DDD</a:t>
          </a:r>
        </a:p>
      </dsp:txBody>
      <dsp:txXfrm>
        <a:off x="24588" y="1721629"/>
        <a:ext cx="1965491" cy="454509"/>
      </dsp:txXfrm>
    </dsp:sp>
    <dsp:sp modelId="{E308C384-9283-450E-A189-6F6400551BF9}">
      <dsp:nvSpPr>
        <dsp:cNvPr id="0" name=""/>
        <dsp:cNvSpPr/>
      </dsp:nvSpPr>
      <dsp:spPr>
        <a:xfrm>
          <a:off x="0" y="2261206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</a:t>
          </a:r>
        </a:p>
      </dsp:txBody>
      <dsp:txXfrm>
        <a:off x="24588" y="2285794"/>
        <a:ext cx="1965491" cy="454509"/>
      </dsp:txXfrm>
    </dsp:sp>
    <dsp:sp modelId="{E6AEB6EA-CD0F-4B2C-ABA4-3CE79A6BABC0}">
      <dsp:nvSpPr>
        <dsp:cNvPr id="0" name=""/>
        <dsp:cNvSpPr/>
      </dsp:nvSpPr>
      <dsp:spPr>
        <a:xfrm>
          <a:off x="0" y="2825371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FCX</a:t>
          </a:r>
        </a:p>
      </dsp:txBody>
      <dsp:txXfrm>
        <a:off x="24588" y="2849959"/>
        <a:ext cx="1965491" cy="454509"/>
      </dsp:txXfrm>
    </dsp:sp>
    <dsp:sp modelId="{4DA9C601-9F66-40A3-BA38-5861DBEBAE36}">
      <dsp:nvSpPr>
        <dsp:cNvPr id="0" name=""/>
        <dsp:cNvSpPr/>
      </dsp:nvSpPr>
      <dsp:spPr>
        <a:xfrm>
          <a:off x="0" y="3389536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INTC</a:t>
          </a:r>
        </a:p>
      </dsp:txBody>
      <dsp:txXfrm>
        <a:off x="24588" y="3414124"/>
        <a:ext cx="1965491" cy="454509"/>
      </dsp:txXfrm>
    </dsp:sp>
    <dsp:sp modelId="{5082B6E5-21A2-4968-8AD4-D7FB320821D7}">
      <dsp:nvSpPr>
        <dsp:cNvPr id="0" name=""/>
        <dsp:cNvSpPr/>
      </dsp:nvSpPr>
      <dsp:spPr>
        <a:xfrm>
          <a:off x="0" y="3953701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MSFT</a:t>
          </a:r>
        </a:p>
      </dsp:txBody>
      <dsp:txXfrm>
        <a:off x="24588" y="3978289"/>
        <a:ext cx="1965491" cy="45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DD5F4-36ED-43AC-8722-8A52C015533F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1808F-5805-4EF7-914D-03A1961CD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93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67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objective of this project was to build two models, the first to predict a trading trigger method &amp; the second to optimize client portfolio of stocks.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Stock Signal Model: Uses historical performance to signal stock movements &amp; predicts near term direction. This model also performs back-testing.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 Portfolio Optimizer Model: Given a user’s preferred portfolio of stocks and starting capital, the model optimizes the stock weightings for a specific criteria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 Max Sharpe Ratio (Highest Risk)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 Minimum Volatility (Lowest Risk)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 Efficient Risk (User sets acceptable volatility limit for Portfolio)</a:t>
            </a:r>
            <a:br>
              <a:rPr lang="en-US" dirty="0"/>
            </a:b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above models have been successfully built using a 15 stock portfolio covering the Tech, Mining and Car industries with the Vanguard 500 Index Fund ETF VOO serving as a alternative (risk reducing investment option &amp; performance benchmark)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41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E06FC-E540-4D07-900D-2E42A9F731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10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TSM : Taiwan Semiconductor Manufacturing Company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QCOM : Qualcomm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AMAT : Applied Materials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AMD : Advanced Micro Devices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NVDA : Nvidia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DDD : 3D Systems Corp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FCX : Freeport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McMoran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RIO : Rio Tinto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TSLA : Tesla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F : Ford Motor Company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VALE : Vale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BHP : BHP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INTC : Intel Corporation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MSFT : Microsoft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VLKAF : Volkswagen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VOO: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Vanguard 500 Index Fund ETF as our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85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3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•As an investor, I want to know the most efficient stock weights for my portfolio so that potential profits are maximized.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## Open the application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•Given the first app launch, the user is prompted to begin, then prompted for their risk tolerance, total capital, and list of portfolio candidates.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## User Input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•Given the completed user inputs, when the user selects submit, then the application retrieves historical data of the stock candidates.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83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302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23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90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21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7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97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813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3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05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9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6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42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53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4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5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65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E76CA81-F1D8-D44E-B76B-24293488AB26}" type="datetimeFigureOut">
              <a:rPr lang="en-US" smtClean="0"/>
              <a:t>2021-10-06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56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diagramQuickStyle" Target="../diagrams/quickStyle3.xml"/><Relationship Id="rId3" Type="http://schemas.openxmlformats.org/officeDocument/2006/relationships/image" Target="../media/image8.png"/><Relationship Id="rId7" Type="http://schemas.openxmlformats.org/officeDocument/2006/relationships/diagramLayout" Target="../diagrams/layout2.xml"/><Relationship Id="rId12" Type="http://schemas.openxmlformats.org/officeDocument/2006/relationships/diagramLayout" Target="../diagrams/layou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diagramData" Target="../diagrams/data3.xml"/><Relationship Id="rId5" Type="http://schemas.openxmlformats.org/officeDocument/2006/relationships/image" Target="../media/image10.png"/><Relationship Id="rId15" Type="http://schemas.microsoft.com/office/2007/relationships/diagramDrawing" Target="../diagrams/drawing3.xml"/><Relationship Id="rId10" Type="http://schemas.microsoft.com/office/2007/relationships/diagramDrawing" Target="../diagrams/drawing2.xml"/><Relationship Id="rId4" Type="http://schemas.openxmlformats.org/officeDocument/2006/relationships/image" Target="../media/image9.png"/><Relationship Id="rId9" Type="http://schemas.openxmlformats.org/officeDocument/2006/relationships/diagramColors" Target="../diagrams/colors2.xml"/><Relationship Id="rId14" Type="http://schemas.openxmlformats.org/officeDocument/2006/relationships/diagramColors" Target="../diagrams/colors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255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585117-A620-4F85-A375-BF97CAF2A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431" y="3419338"/>
            <a:ext cx="6457160" cy="3310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CF8AC-B80C-4DEB-B413-D71B086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82" y="127866"/>
            <a:ext cx="8273995" cy="1432920"/>
          </a:xfrm>
        </p:spPr>
        <p:txBody>
          <a:bodyPr>
            <a:normAutofit/>
          </a:bodyPr>
          <a:lstStyle/>
          <a:p>
            <a:r>
              <a:rPr lang="en-US" b="1" dirty="0"/>
              <a:t>Portfolio Optimization: </a:t>
            </a:r>
            <a:br>
              <a:rPr lang="en-US" b="1" dirty="0"/>
            </a:br>
            <a:r>
              <a:rPr lang="en-US" b="1" dirty="0"/>
              <a:t>Max Sharpe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3E14-7BB2-4BAD-9EBC-B4D7AA92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066" y="1574809"/>
            <a:ext cx="4179073" cy="4988443"/>
          </a:xfrm>
        </p:spPr>
        <p:txBody>
          <a:bodyPr>
            <a:normAutofit/>
          </a:bodyPr>
          <a:lstStyle/>
          <a:p>
            <a:r>
              <a:rPr lang="en-US" sz="2400" dirty="0"/>
              <a:t>Initial Portfolio $1M</a:t>
            </a:r>
          </a:p>
          <a:p>
            <a:r>
              <a:rPr lang="en-US" sz="2400" dirty="0"/>
              <a:t>10,000 Random Portfolios</a:t>
            </a:r>
          </a:p>
          <a:p>
            <a:r>
              <a:rPr lang="en-US" sz="2400" dirty="0"/>
              <a:t>Randomly assigned weights to stock dataset</a:t>
            </a:r>
          </a:p>
          <a:p>
            <a:r>
              <a:rPr lang="en-US" sz="2400" dirty="0"/>
              <a:t>Constraints:</a:t>
            </a:r>
          </a:p>
          <a:p>
            <a:pPr marL="0" indent="0">
              <a:buNone/>
            </a:pPr>
            <a:r>
              <a:rPr lang="en-US" sz="2400" dirty="0"/>
              <a:t>	Sum of weights = 1.0</a:t>
            </a:r>
          </a:p>
          <a:p>
            <a:r>
              <a:rPr lang="en-US" sz="2400" dirty="0"/>
              <a:t>Cleaned Weights: Ensured that stock purchase allotments were in whole numbers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A085DF2-4B64-4102-8A19-C97A73F97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312850"/>
              </p:ext>
            </p:extLst>
          </p:nvPr>
        </p:nvGraphicFramePr>
        <p:xfrm>
          <a:off x="6078727" y="1282156"/>
          <a:ext cx="3027386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693">
                  <a:extLst>
                    <a:ext uri="{9D8B030D-6E8A-4147-A177-3AD203B41FA5}">
                      <a16:colId xmlns:a16="http://schemas.microsoft.com/office/drawing/2014/main" val="3850881705"/>
                    </a:ext>
                  </a:extLst>
                </a:gridCol>
                <a:gridCol w="1513693">
                  <a:extLst>
                    <a:ext uri="{9D8B030D-6E8A-4147-A177-3AD203B41FA5}">
                      <a16:colId xmlns:a16="http://schemas.microsoft.com/office/drawing/2014/main" val="2238122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2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Exp. Ann.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5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Annual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43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43332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E85ECFD-AC03-4B20-A6B3-5C086A44F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026681"/>
              </p:ext>
            </p:extLst>
          </p:nvPr>
        </p:nvGraphicFramePr>
        <p:xfrm>
          <a:off x="9726249" y="1454876"/>
          <a:ext cx="2102678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844">
                  <a:extLst>
                    <a:ext uri="{9D8B030D-6E8A-4147-A177-3AD203B41FA5}">
                      <a16:colId xmlns:a16="http://schemas.microsoft.com/office/drawing/2014/main" val="3356201377"/>
                    </a:ext>
                  </a:extLst>
                </a:gridCol>
                <a:gridCol w="1024834">
                  <a:extLst>
                    <a:ext uri="{9D8B030D-6E8A-4147-A177-3AD203B41FA5}">
                      <a16:colId xmlns:a16="http://schemas.microsoft.com/office/drawing/2014/main" val="702877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Shares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280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61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251456"/>
                  </a:ext>
                </a:extLst>
              </a:tr>
              <a:tr h="243711">
                <a:tc>
                  <a:txBody>
                    <a:bodyPr/>
                    <a:lstStyle/>
                    <a:p>
                      <a:r>
                        <a:rPr lang="en-US" dirty="0"/>
                        <a:t>NVDA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0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6042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DAA595-EE4E-4194-AC24-585171A62359}"/>
              </a:ext>
            </a:extLst>
          </p:cNvPr>
          <p:cNvSpPr txBox="1"/>
          <p:nvPr/>
        </p:nvSpPr>
        <p:spPr>
          <a:xfrm>
            <a:off x="9673239" y="1027873"/>
            <a:ext cx="215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Discrete Allocation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3A578-2009-4597-9A23-6BC18C6E8FBD}"/>
              </a:ext>
            </a:extLst>
          </p:cNvPr>
          <p:cNvSpPr txBox="1"/>
          <p:nvPr/>
        </p:nvSpPr>
        <p:spPr>
          <a:xfrm>
            <a:off x="6514576" y="844326"/>
            <a:ext cx="215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Max. Sharpe Results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724081-57B7-4BE0-8B1A-AAA838C983A3}"/>
              </a:ext>
            </a:extLst>
          </p:cNvPr>
          <p:cNvSpPr/>
          <p:nvPr/>
        </p:nvSpPr>
        <p:spPr>
          <a:xfrm>
            <a:off x="9182129" y="4213913"/>
            <a:ext cx="339141" cy="3849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67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6EFAB6-D644-4C8A-B87F-8DF43DA0F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097" y="3477030"/>
            <a:ext cx="6092613" cy="3249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CF8AC-B80C-4DEB-B413-D71B086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15" y="192348"/>
            <a:ext cx="9021418" cy="1307304"/>
          </a:xfrm>
        </p:spPr>
        <p:txBody>
          <a:bodyPr>
            <a:normAutofit/>
          </a:bodyPr>
          <a:lstStyle/>
          <a:p>
            <a:r>
              <a:rPr lang="en-US" b="1" dirty="0"/>
              <a:t>Portfolio Optimization: </a:t>
            </a:r>
            <a:br>
              <a:rPr lang="en-US" b="1" dirty="0"/>
            </a:br>
            <a:r>
              <a:rPr lang="en-US" b="1" dirty="0"/>
              <a:t>Min. Volatility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3E14-7BB2-4BAD-9EBC-B4D7AA92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1954924"/>
            <a:ext cx="4179073" cy="4618444"/>
          </a:xfrm>
        </p:spPr>
        <p:txBody>
          <a:bodyPr>
            <a:normAutofit/>
          </a:bodyPr>
          <a:lstStyle/>
          <a:p>
            <a:r>
              <a:rPr lang="en-US" sz="2400" dirty="0"/>
              <a:t>Same set up as first case</a:t>
            </a:r>
          </a:p>
          <a:p>
            <a:r>
              <a:rPr lang="en-US" sz="2400" dirty="0"/>
              <a:t>Constraints:</a:t>
            </a:r>
          </a:p>
          <a:p>
            <a:pPr lvl="1"/>
            <a:r>
              <a:rPr lang="en-US" sz="2400" dirty="0"/>
              <a:t>Efficient Frontier set to minimum volatility</a:t>
            </a:r>
          </a:p>
          <a:p>
            <a:r>
              <a:rPr lang="en-US" sz="2400" dirty="0"/>
              <a:t>Sum of weights = 1.0</a:t>
            </a:r>
          </a:p>
          <a:p>
            <a:r>
              <a:rPr lang="en-US" sz="2400" dirty="0"/>
              <a:t>Observations: </a:t>
            </a:r>
          </a:p>
          <a:p>
            <a:pPr lvl="1"/>
            <a:r>
              <a:rPr lang="en-US" sz="2400" dirty="0"/>
              <a:t>99% of the initial investment was allocated to just one stock (VOO)</a:t>
            </a:r>
          </a:p>
          <a:p>
            <a:endParaRPr lang="en-US" sz="2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A085DF2-4B64-4102-8A19-C97A73F97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94552"/>
              </p:ext>
            </p:extLst>
          </p:nvPr>
        </p:nvGraphicFramePr>
        <p:xfrm>
          <a:off x="6421244" y="1223904"/>
          <a:ext cx="3027386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693">
                  <a:extLst>
                    <a:ext uri="{9D8B030D-6E8A-4147-A177-3AD203B41FA5}">
                      <a16:colId xmlns:a16="http://schemas.microsoft.com/office/drawing/2014/main" val="3850881705"/>
                    </a:ext>
                  </a:extLst>
                </a:gridCol>
                <a:gridCol w="1513693">
                  <a:extLst>
                    <a:ext uri="{9D8B030D-6E8A-4147-A177-3AD203B41FA5}">
                      <a16:colId xmlns:a16="http://schemas.microsoft.com/office/drawing/2014/main" val="2238122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2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Exp. Ann.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5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Annual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43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43332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E85ECFD-AC03-4B20-A6B3-5C086A44F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958201"/>
              </p:ext>
            </p:extLst>
          </p:nvPr>
        </p:nvGraphicFramePr>
        <p:xfrm>
          <a:off x="9682022" y="2133155"/>
          <a:ext cx="215568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844">
                  <a:extLst>
                    <a:ext uri="{9D8B030D-6E8A-4147-A177-3AD203B41FA5}">
                      <a16:colId xmlns:a16="http://schemas.microsoft.com/office/drawing/2014/main" val="3356201377"/>
                    </a:ext>
                  </a:extLst>
                </a:gridCol>
                <a:gridCol w="1077844">
                  <a:extLst>
                    <a:ext uri="{9D8B030D-6E8A-4147-A177-3AD203B41FA5}">
                      <a16:colId xmlns:a16="http://schemas.microsoft.com/office/drawing/2014/main" val="702877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Shares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280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61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25145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DAA595-EE4E-4194-AC24-585171A62359}"/>
              </a:ext>
            </a:extLst>
          </p:cNvPr>
          <p:cNvSpPr txBox="1"/>
          <p:nvPr/>
        </p:nvSpPr>
        <p:spPr>
          <a:xfrm>
            <a:off x="9682022" y="1729517"/>
            <a:ext cx="215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Discrete Allocation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3A578-2009-4597-9A23-6BC18C6E8FBD}"/>
              </a:ext>
            </a:extLst>
          </p:cNvPr>
          <p:cNvSpPr txBox="1"/>
          <p:nvPr/>
        </p:nvSpPr>
        <p:spPr>
          <a:xfrm>
            <a:off x="6678704" y="846000"/>
            <a:ext cx="251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Min. Volatility Results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6EF0B9-DCAF-4F60-A042-05CE04ADBE72}"/>
              </a:ext>
            </a:extLst>
          </p:cNvPr>
          <p:cNvSpPr/>
          <p:nvPr/>
        </p:nvSpPr>
        <p:spPr>
          <a:xfrm>
            <a:off x="6678704" y="5816799"/>
            <a:ext cx="358592" cy="3904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43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019691-3695-4C62-B00A-A6333ECCD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242" y="3700910"/>
            <a:ext cx="6239022" cy="3106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CF8AC-B80C-4DEB-B413-D71B086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91" y="83039"/>
            <a:ext cx="9021418" cy="1588106"/>
          </a:xfrm>
        </p:spPr>
        <p:txBody>
          <a:bodyPr>
            <a:normAutofit/>
          </a:bodyPr>
          <a:lstStyle/>
          <a:p>
            <a:r>
              <a:rPr lang="en-US" b="1" dirty="0"/>
              <a:t>Portfolio Optimization: </a:t>
            </a:r>
            <a:br>
              <a:rPr lang="en-US" b="1" dirty="0"/>
            </a:br>
            <a:r>
              <a:rPr lang="en-US" b="1" dirty="0"/>
              <a:t>Efficient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3E14-7BB2-4BAD-9EBC-B4D7AA92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2159876"/>
            <a:ext cx="4179073" cy="4081897"/>
          </a:xfrm>
        </p:spPr>
        <p:txBody>
          <a:bodyPr>
            <a:normAutofit/>
          </a:bodyPr>
          <a:lstStyle/>
          <a:p>
            <a:r>
              <a:rPr lang="en-US" sz="2600" dirty="0"/>
              <a:t>Constraints: </a:t>
            </a:r>
          </a:p>
          <a:p>
            <a:r>
              <a:rPr lang="en-US" sz="2600" dirty="0"/>
              <a:t>Sum of weights = 1.0</a:t>
            </a:r>
          </a:p>
          <a:p>
            <a:r>
              <a:rPr lang="en-US" sz="2600" dirty="0"/>
              <a:t>Max. Allowable Volatility pre-set to 30%</a:t>
            </a:r>
          </a:p>
          <a:p>
            <a:pPr marL="0" indent="0">
              <a:buNone/>
            </a:pPr>
            <a:endParaRPr lang="en-US" sz="2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A085DF2-4B64-4102-8A19-C97A73F97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06502"/>
              </p:ext>
            </p:extLst>
          </p:nvPr>
        </p:nvGraphicFramePr>
        <p:xfrm>
          <a:off x="6096000" y="1374337"/>
          <a:ext cx="3027386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693">
                  <a:extLst>
                    <a:ext uri="{9D8B030D-6E8A-4147-A177-3AD203B41FA5}">
                      <a16:colId xmlns:a16="http://schemas.microsoft.com/office/drawing/2014/main" val="3850881705"/>
                    </a:ext>
                  </a:extLst>
                </a:gridCol>
                <a:gridCol w="1513693">
                  <a:extLst>
                    <a:ext uri="{9D8B030D-6E8A-4147-A177-3AD203B41FA5}">
                      <a16:colId xmlns:a16="http://schemas.microsoft.com/office/drawing/2014/main" val="2238122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2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Exp. Ann.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63.4%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5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Annual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43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4333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DAA595-EE4E-4194-AC24-585171A62359}"/>
              </a:ext>
            </a:extLst>
          </p:cNvPr>
          <p:cNvSpPr txBox="1"/>
          <p:nvPr/>
        </p:nvSpPr>
        <p:spPr>
          <a:xfrm>
            <a:off x="9603458" y="165650"/>
            <a:ext cx="215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Discrete Allocation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3A578-2009-4597-9A23-6BC18C6E8FBD}"/>
              </a:ext>
            </a:extLst>
          </p:cNvPr>
          <p:cNvSpPr txBox="1"/>
          <p:nvPr/>
        </p:nvSpPr>
        <p:spPr>
          <a:xfrm>
            <a:off x="6325287" y="905949"/>
            <a:ext cx="251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Efficient Risk Results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6EF0B9-DCAF-4F60-A042-05CE04ADBE72}"/>
              </a:ext>
            </a:extLst>
          </p:cNvPr>
          <p:cNvSpPr/>
          <p:nvPr/>
        </p:nvSpPr>
        <p:spPr>
          <a:xfrm>
            <a:off x="7306952" y="5265370"/>
            <a:ext cx="455856" cy="4365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9">
            <a:extLst>
              <a:ext uri="{FF2B5EF4-FFF2-40B4-BE49-F238E27FC236}">
                <a16:creationId xmlns:a16="http://schemas.microsoft.com/office/drawing/2014/main" id="{D4E7C433-A3D0-454B-9827-87A71569D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37318"/>
              </p:ext>
            </p:extLst>
          </p:nvPr>
        </p:nvGraphicFramePr>
        <p:xfrm>
          <a:off x="9629963" y="654906"/>
          <a:ext cx="2102678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844">
                  <a:extLst>
                    <a:ext uri="{9D8B030D-6E8A-4147-A177-3AD203B41FA5}">
                      <a16:colId xmlns:a16="http://schemas.microsoft.com/office/drawing/2014/main" val="3356201377"/>
                    </a:ext>
                  </a:extLst>
                </a:gridCol>
                <a:gridCol w="1024834">
                  <a:extLst>
                    <a:ext uri="{9D8B030D-6E8A-4147-A177-3AD203B41FA5}">
                      <a16:colId xmlns:a16="http://schemas.microsoft.com/office/drawing/2014/main" val="702877507"/>
                    </a:ext>
                  </a:extLst>
                </a:gridCol>
              </a:tblGrid>
              <a:tr h="139090">
                <a:tc>
                  <a:txBody>
                    <a:bodyPr/>
                    <a:lstStyle/>
                    <a:p>
                      <a:r>
                        <a:rPr lang="en-US" dirty="0"/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Shares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280045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TSM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61948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AMD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251456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MSFT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158802"/>
                  </a:ext>
                </a:extLst>
              </a:tr>
              <a:tr h="310240">
                <a:tc>
                  <a:txBody>
                    <a:bodyPr/>
                    <a:lstStyle/>
                    <a:p>
                      <a:r>
                        <a:rPr lang="en-US" dirty="0"/>
                        <a:t>NVDA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00553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TSLA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60425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494901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VOO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110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5716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93D5-2E99-B141-8F31-49AB4C1B3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0" y="339499"/>
            <a:ext cx="4460568" cy="1608124"/>
          </a:xfrm>
        </p:spPr>
        <p:txBody>
          <a:bodyPr>
            <a:normAutofit/>
          </a:bodyPr>
          <a:lstStyle/>
          <a:p>
            <a:r>
              <a:rPr lang="en-US" sz="4000" b="1" dirty="0"/>
              <a:t>User stories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2586B-44E0-4399-B3EB-DE11ACB269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6" r="39755"/>
          <a:stretch/>
        </p:blipFill>
        <p:spPr>
          <a:xfrm>
            <a:off x="352935" y="914400"/>
            <a:ext cx="5997065" cy="541101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EA968-11F6-B246-8762-C15441B64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700" y="1947623"/>
            <a:ext cx="5082868" cy="4149213"/>
          </a:xfrm>
        </p:spPr>
        <p:txBody>
          <a:bodyPr>
            <a:normAutofit lnSpcReduction="10000"/>
          </a:bodyPr>
          <a:lstStyle/>
          <a:p>
            <a:r>
              <a:rPr lang="en-US" sz="2400" b="0" i="0" dirty="0">
                <a:effectLst/>
              </a:rPr>
              <a:t>As an investor, I want to know the most efficient stock weights for my portfolio so that potential profits are maximized</a:t>
            </a:r>
          </a:p>
          <a:p>
            <a:r>
              <a:rPr lang="en-US" sz="2400" dirty="0"/>
              <a:t>App launch and user begins, then prompted for their risk tolerance, total capital, and list of portfolio candidates</a:t>
            </a:r>
          </a:p>
          <a:p>
            <a:r>
              <a:rPr lang="en-US" sz="2400" dirty="0"/>
              <a:t>When submitted, then application retrieves historical data of the stock candidates</a:t>
            </a:r>
          </a:p>
        </p:txBody>
      </p:sp>
    </p:spTree>
    <p:extLst>
      <p:ext uri="{BB962C8B-B14F-4D97-AF65-F5344CB8AC3E}">
        <p14:creationId xmlns:p14="http://schemas.microsoft.com/office/powerpoint/2010/main" val="1619951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F272-1DDD-425F-8F64-676CC7B43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55B31-BC42-493F-BADC-34C10D8BA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Expand UX:</a:t>
            </a:r>
          </a:p>
          <a:p>
            <a:pPr lvl="1"/>
            <a:r>
              <a:rPr lang="en-US" dirty="0"/>
              <a:t>Hyperlink to market knowledge</a:t>
            </a:r>
          </a:p>
          <a:p>
            <a:r>
              <a:rPr lang="en-US" dirty="0"/>
              <a:t>Expand Algorithm:</a:t>
            </a:r>
          </a:p>
          <a:p>
            <a:pPr lvl="1"/>
            <a:r>
              <a:rPr lang="en-US" dirty="0"/>
              <a:t>Pipe analysis into AI trade predictions</a:t>
            </a:r>
          </a:p>
        </p:txBody>
      </p:sp>
    </p:spTree>
    <p:extLst>
      <p:ext uri="{BB962C8B-B14F-4D97-AF65-F5344CB8AC3E}">
        <p14:creationId xmlns:p14="http://schemas.microsoft.com/office/powerpoint/2010/main" val="2665069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40B6F-4AE1-9147-87C0-59F6A221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2624938"/>
            <a:ext cx="3706762" cy="1608124"/>
          </a:xfrm>
        </p:spPr>
        <p:txBody>
          <a:bodyPr>
            <a:normAutofit/>
          </a:bodyPr>
          <a:lstStyle/>
          <a:p>
            <a:r>
              <a:rPr lang="en-US" sz="4000" b="1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BA42F-E361-4B0D-BDED-F826C0583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1" r="1" b="1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91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22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1F63BB-EC7F-44FA-A89C-863BA41E38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51" t="4897" r="1" b="41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4FEABD-CFD0-4F40-ABD8-3A5CAD29F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1552423"/>
            <a:ext cx="4513792" cy="2819398"/>
          </a:xfrm>
        </p:spPr>
        <p:txBody>
          <a:bodyPr>
            <a:normAutofit/>
          </a:bodyPr>
          <a:lstStyle/>
          <a:p>
            <a:r>
              <a:rPr lang="en-US" sz="6000" b="1" dirty="0"/>
              <a:t>Intelligent Derivations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967BA-E88D-2D40-9347-E0DD74C66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8960" y="4371822"/>
            <a:ext cx="3356597" cy="1686158"/>
          </a:xfrm>
        </p:spPr>
        <p:txBody>
          <a:bodyPr>
            <a:noAutofit/>
          </a:bodyPr>
          <a:lstStyle/>
          <a:p>
            <a:r>
              <a:rPr lang="en-US" sz="2000" dirty="0"/>
              <a:t>Ashley </a:t>
            </a:r>
            <a:r>
              <a:rPr lang="en-US" sz="2000" dirty="0" err="1"/>
              <a:t>Guidot</a:t>
            </a:r>
            <a:r>
              <a:rPr lang="en-US" sz="2000" dirty="0"/>
              <a:t>,</a:t>
            </a:r>
          </a:p>
          <a:p>
            <a:r>
              <a:rPr lang="en-US" sz="2000" dirty="0"/>
              <a:t>Vishwanath Subramanian,</a:t>
            </a:r>
          </a:p>
          <a:p>
            <a:r>
              <a:rPr lang="en-US" sz="2000" dirty="0"/>
              <a:t>John Weldon,</a:t>
            </a:r>
          </a:p>
          <a:p>
            <a:r>
              <a:rPr lang="en-US" sz="2000" dirty="0"/>
              <a:t>AND FORREST Surles</a:t>
            </a:r>
          </a:p>
        </p:txBody>
      </p:sp>
    </p:spTree>
    <p:extLst>
      <p:ext uri="{BB962C8B-B14F-4D97-AF65-F5344CB8AC3E}">
        <p14:creationId xmlns:p14="http://schemas.microsoft.com/office/powerpoint/2010/main" val="108612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F8E4-8A0C-B64D-B517-3520B29A3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sz="4000" b="1" dirty="0"/>
              <a:t>Executive 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D4A74F-A98F-41EC-9D1F-BDB890FD5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8400586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35459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1FF2C-4E47-834D-993E-0C1C6FB78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sz="4000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89822-91FA-6747-B1A5-A704FE1FF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10" y="1612883"/>
            <a:ext cx="6143424" cy="2266902"/>
          </a:xfrm>
        </p:spPr>
        <p:txBody>
          <a:bodyPr>
            <a:normAutofit/>
          </a:bodyPr>
          <a:lstStyle/>
          <a:p>
            <a:r>
              <a:rPr lang="en-US" sz="2400" dirty="0"/>
              <a:t>Create practical application to test historic stock data and predict future performance applying lessons learned throughout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C4473-5A6A-4487-A5CE-EEFDC98DD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1" r="28306" b="1"/>
          <a:stretch/>
        </p:blipFill>
        <p:spPr>
          <a:xfrm flipH="1">
            <a:off x="29151" y="3661911"/>
            <a:ext cx="3875491" cy="3188307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7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592B24F-C9CF-4292-87F2-5175D15A4B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46" r="-3" b="-3"/>
          <a:stretch/>
        </p:blipFill>
        <p:spPr>
          <a:xfrm>
            <a:off x="7069201" y="-3863"/>
            <a:ext cx="5119141" cy="4268408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2058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DC94D-1CF0-4787-B202-7637B5B46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sz="4000" b="1" dirty="0"/>
              <a:t>Group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B81BE-02F9-4D7F-BB78-AF073CEC7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2" y="1728088"/>
            <a:ext cx="5986504" cy="4725178"/>
          </a:xfrm>
        </p:spPr>
        <p:txBody>
          <a:bodyPr anchor="ctr">
            <a:normAutofit/>
          </a:bodyPr>
          <a:lstStyle/>
          <a:p>
            <a:pPr lvl="1"/>
            <a:r>
              <a:rPr lang="en-US" sz="2000" dirty="0"/>
              <a:t>Ashley – create API connections, collect stock data and cleanup, and calculations</a:t>
            </a:r>
          </a:p>
          <a:p>
            <a:pPr lvl="1"/>
            <a:r>
              <a:rPr lang="en-US" sz="2000" dirty="0"/>
              <a:t>John – implement risk tolerance and strategy selection logic</a:t>
            </a:r>
          </a:p>
          <a:p>
            <a:pPr lvl="1"/>
            <a:r>
              <a:rPr lang="en-US" sz="2000" dirty="0"/>
              <a:t>Vishwanath – project management, back-testing framework, and deep learning models</a:t>
            </a:r>
          </a:p>
          <a:p>
            <a:pPr lvl="1"/>
            <a:r>
              <a:rPr lang="en-US" sz="2000" dirty="0"/>
              <a:t>Forrest – develop user stories and documentation</a:t>
            </a:r>
          </a:p>
          <a:p>
            <a:pPr lvl="1"/>
            <a:r>
              <a:rPr lang="en-US" sz="2000" dirty="0"/>
              <a:t>All – visualization, analysis, and 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13BEF-BDFD-4F8D-8AF7-7C1C2EEDD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077" y="1866900"/>
            <a:ext cx="5451021" cy="381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82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27B5-8967-4E5A-8F9D-BC09C4836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Stocks chosen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9D5739-1008-4579-B250-8977D703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907" y="415971"/>
            <a:ext cx="4091587" cy="2301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AF787-A2D3-44F1-91D0-4A506BFBD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181" y="2142067"/>
            <a:ext cx="3994135" cy="2663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77354-9737-4820-83E5-AD02D6723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115" y="4432300"/>
            <a:ext cx="4041972" cy="2123383"/>
          </a:xfrm>
          <a:prstGeom prst="rect">
            <a:avLst/>
          </a:prstGeom>
        </p:spPr>
      </p:pic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9DDBEB5-740D-4B21-9578-B83A3C3B65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0375360"/>
              </p:ext>
            </p:extLst>
          </p:nvPr>
        </p:nvGraphicFramePr>
        <p:xfrm>
          <a:off x="3257051" y="1966640"/>
          <a:ext cx="2164880" cy="4461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F5488790-0CEC-4F47-A7E6-34E4BEF442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76968"/>
              </p:ext>
            </p:extLst>
          </p:nvPr>
        </p:nvGraphicFramePr>
        <p:xfrm>
          <a:off x="808408" y="1966639"/>
          <a:ext cx="2014667" cy="4461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4065719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3309D-C3BD-4488-8C1F-B6906628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277" y="1030288"/>
            <a:ext cx="4954769" cy="1035579"/>
          </a:xfrm>
        </p:spPr>
        <p:txBody>
          <a:bodyPr>
            <a:normAutofit/>
          </a:bodyPr>
          <a:lstStyle/>
          <a:p>
            <a:r>
              <a:rPr lang="en-US" sz="4000" b="1" dirty="0"/>
              <a:t>Stock calculations </a:t>
            </a:r>
          </a:p>
        </p:txBody>
      </p:sp>
      <p:sp>
        <p:nvSpPr>
          <p:cNvPr id="2056" name="Rounded Rectangle 12">
            <a:extLst>
              <a:ext uri="{FF2B5EF4-FFF2-40B4-BE49-F238E27FC236}">
                <a16:creationId xmlns:a16="http://schemas.microsoft.com/office/drawing/2014/main" id="{192E506C-B8F6-474C-8DF2-C24D93C1B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976" y="626261"/>
            <a:ext cx="2627580" cy="2138591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4FCBB-7E2D-4002-A878-E3F318C97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76" y="1006033"/>
            <a:ext cx="2398979" cy="1381230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75" name="Rounded Rectangle 14">
            <a:extLst>
              <a:ext uri="{FF2B5EF4-FFF2-40B4-BE49-F238E27FC236}">
                <a16:creationId xmlns:a16="http://schemas.microsoft.com/office/drawing/2014/main" id="{F49E2331-EDC5-4C03-8184-32BB55FB4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9909" y="626261"/>
            <a:ext cx="2627580" cy="2138591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tting up Alpaca API for algorithmic trading – Towards AI — The Best of  Tech, Science, and Engineering">
            <a:extLst>
              <a:ext uri="{FF2B5EF4-FFF2-40B4-BE49-F238E27FC236}">
                <a16:creationId xmlns:a16="http://schemas.microsoft.com/office/drawing/2014/main" id="{88C4A17A-FDD9-42DB-9E99-F203BDBB8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4209" y="1096903"/>
            <a:ext cx="2398979" cy="1199489"/>
          </a:xfrm>
          <a:prstGeom prst="roundRect">
            <a:avLst>
              <a:gd name="adj" fmla="val 5453"/>
            </a:avLst>
          </a:prstGeom>
          <a:noFill/>
          <a:ln w="50800" cap="sq" cmpd="dbl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ounded Rectangle 10">
            <a:extLst>
              <a:ext uri="{FF2B5EF4-FFF2-40B4-BE49-F238E27FC236}">
                <a16:creationId xmlns:a16="http://schemas.microsoft.com/office/drawing/2014/main" id="{55ABC612-4558-4890-8E35-314A822F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975" y="2942652"/>
            <a:ext cx="5433751" cy="3284719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C22754-36E8-46B4-9BDB-B58C0FCA8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76" y="4055222"/>
            <a:ext cx="5204358" cy="1044969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057" name="Content Placeholder 2053">
            <a:extLst>
              <a:ext uri="{FF2B5EF4-FFF2-40B4-BE49-F238E27FC236}">
                <a16:creationId xmlns:a16="http://schemas.microsoft.com/office/drawing/2014/main" id="{154EC29D-AEBE-40CA-A239-5AFCADA08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2514" y="2015204"/>
            <a:ext cx="4815746" cy="4246033"/>
          </a:xfrm>
        </p:spPr>
        <p:txBody>
          <a:bodyPr>
            <a:normAutofit/>
          </a:bodyPr>
          <a:lstStyle/>
          <a:p>
            <a:r>
              <a:rPr lang="en-US" sz="2400" dirty="0"/>
              <a:t>Pulled data from Alpaca</a:t>
            </a:r>
          </a:p>
          <a:p>
            <a:pPr lvl="1"/>
            <a:r>
              <a:rPr lang="en-US" sz="2200" dirty="0"/>
              <a:t>Merged data due to free limits</a:t>
            </a:r>
          </a:p>
          <a:p>
            <a:pPr lvl="1"/>
            <a:r>
              <a:rPr lang="en-US" sz="2200" dirty="0"/>
              <a:t>Selected VOO as control stock</a:t>
            </a:r>
          </a:p>
          <a:p>
            <a:r>
              <a:rPr lang="en-US" sz="2400" dirty="0"/>
              <a:t>Calculated:</a:t>
            </a:r>
          </a:p>
          <a:p>
            <a:pPr lvl="1"/>
            <a:r>
              <a:rPr lang="en-US" sz="2200" dirty="0"/>
              <a:t>Covariance</a:t>
            </a:r>
          </a:p>
          <a:p>
            <a:pPr lvl="1"/>
            <a:r>
              <a:rPr lang="en-US" sz="2200" dirty="0"/>
              <a:t>Variance</a:t>
            </a:r>
          </a:p>
          <a:p>
            <a:pPr lvl="1"/>
            <a:r>
              <a:rPr lang="en-US" sz="2200" dirty="0"/>
              <a:t>Betas</a:t>
            </a:r>
          </a:p>
        </p:txBody>
      </p:sp>
    </p:spTree>
    <p:extLst>
      <p:ext uri="{BB962C8B-B14F-4D97-AF65-F5344CB8AC3E}">
        <p14:creationId xmlns:p14="http://schemas.microsoft.com/office/powerpoint/2010/main" val="744260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8ECD3-CFC3-4510-96D8-1F428FC34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Stock visuals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0189EDE-0D53-48DD-9AE8-25DB759F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606" y="0"/>
            <a:ext cx="6786394" cy="361591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CF032AE1-EBBF-483B-8EDE-48AA9AF11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96478"/>
            <a:ext cx="6085809" cy="326152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0379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F8AC-B80C-4DEB-B413-D71B086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88965" cy="827571"/>
          </a:xfrm>
        </p:spPr>
        <p:txBody>
          <a:bodyPr>
            <a:normAutofit/>
          </a:bodyPr>
          <a:lstStyle/>
          <a:p>
            <a:r>
              <a:rPr lang="en-US" sz="4000" b="1" dirty="0"/>
              <a:t>Portfolio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3E14-7BB2-4BAD-9EBC-B4D7AA92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28059"/>
            <a:ext cx="7338391" cy="5064815"/>
          </a:xfrm>
        </p:spPr>
        <p:txBody>
          <a:bodyPr>
            <a:normAutofit/>
          </a:bodyPr>
          <a:lstStyle/>
          <a:p>
            <a:r>
              <a:rPr lang="en-US" sz="2800" dirty="0"/>
              <a:t>Focus </a:t>
            </a:r>
          </a:p>
          <a:p>
            <a:pPr lvl="1"/>
            <a:r>
              <a:rPr lang="en-US" sz="2000" dirty="0"/>
              <a:t>Mean-Variance optimization </a:t>
            </a:r>
          </a:p>
          <a:p>
            <a:pPr lvl="1"/>
            <a:r>
              <a:rPr lang="en-US" sz="2000" dirty="0"/>
              <a:t>General Efficient Frontie</a:t>
            </a:r>
            <a:r>
              <a:rPr lang="en-US" sz="1800" dirty="0"/>
              <a:t>r</a:t>
            </a:r>
          </a:p>
          <a:p>
            <a:r>
              <a:rPr lang="en-US" sz="2800" dirty="0"/>
              <a:t>Cases</a:t>
            </a:r>
            <a:endParaRPr lang="en-US" sz="2800" b="1" dirty="0"/>
          </a:p>
          <a:p>
            <a:pPr lvl="1"/>
            <a:r>
              <a:rPr lang="en-US" sz="2000" dirty="0"/>
              <a:t>Maximum Sharpe</a:t>
            </a:r>
          </a:p>
          <a:p>
            <a:pPr lvl="1"/>
            <a:r>
              <a:rPr lang="en-US" sz="2000" dirty="0"/>
              <a:t>Minimum Volatility</a:t>
            </a:r>
          </a:p>
          <a:p>
            <a:r>
              <a:rPr lang="en-US" sz="2800" dirty="0"/>
              <a:t>Efficient Risk </a:t>
            </a:r>
            <a:r>
              <a:rPr lang="en-US" sz="3000" dirty="0"/>
              <a:t>Data Prep Highlights: </a:t>
            </a:r>
          </a:p>
          <a:p>
            <a:pPr lvl="1"/>
            <a:r>
              <a:rPr lang="en-US" sz="2000" dirty="0"/>
              <a:t>Set up returns &amp; COV data-frames</a:t>
            </a:r>
          </a:p>
          <a:p>
            <a:pPr lvl="1"/>
            <a:r>
              <a:rPr lang="en-US" sz="2000" dirty="0"/>
              <a:t>Use variance, volatility, and annualized portfolio return  to use as a base case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EE4E572-A072-453F-9F12-025DB327C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96527"/>
              </p:ext>
            </p:extLst>
          </p:nvPr>
        </p:nvGraphicFramePr>
        <p:xfrm>
          <a:off x="8441636" y="911084"/>
          <a:ext cx="3366542" cy="2517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3271">
                  <a:extLst>
                    <a:ext uri="{9D8B030D-6E8A-4147-A177-3AD203B41FA5}">
                      <a16:colId xmlns:a16="http://schemas.microsoft.com/office/drawing/2014/main" val="3850881705"/>
                    </a:ext>
                  </a:extLst>
                </a:gridCol>
                <a:gridCol w="1683271">
                  <a:extLst>
                    <a:ext uri="{9D8B030D-6E8A-4147-A177-3AD203B41FA5}">
                      <a16:colId xmlns:a16="http://schemas.microsoft.com/office/drawing/2014/main" val="2238122811"/>
                    </a:ext>
                  </a:extLst>
                </a:gridCol>
              </a:tblGrid>
              <a:tr h="407556">
                <a:tc>
                  <a:txBody>
                    <a:bodyPr/>
                    <a:lstStyle/>
                    <a:p>
                      <a:r>
                        <a:rPr lang="en-US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29710"/>
                  </a:ext>
                </a:extLst>
              </a:tr>
              <a:tr h="703453">
                <a:tc>
                  <a:txBody>
                    <a:bodyPr/>
                    <a:lstStyle/>
                    <a:p>
                      <a:r>
                        <a:rPr lang="en-US" dirty="0"/>
                        <a:t>Exp. Ann.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51762"/>
                  </a:ext>
                </a:extLst>
              </a:tr>
              <a:tr h="703453">
                <a:tc>
                  <a:txBody>
                    <a:bodyPr/>
                    <a:lstStyle/>
                    <a:p>
                      <a:r>
                        <a:rPr lang="en-US" dirty="0"/>
                        <a:t>Annual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43777"/>
                  </a:ext>
                </a:extLst>
              </a:tr>
              <a:tr h="703453">
                <a:tc>
                  <a:txBody>
                    <a:bodyPr/>
                    <a:lstStyle/>
                    <a:p>
                      <a:r>
                        <a:rPr lang="en-US" dirty="0"/>
                        <a:t>Annual 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4333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95C8807-D5DD-4BF8-A6B5-B2A00D1F4188}"/>
              </a:ext>
            </a:extLst>
          </p:cNvPr>
          <p:cNvSpPr txBox="1"/>
          <p:nvPr/>
        </p:nvSpPr>
        <p:spPr>
          <a:xfrm>
            <a:off x="8780792" y="499580"/>
            <a:ext cx="302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 Stocks Evenly Weighted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C47B3-4281-46AF-8F24-3689F8CAC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35" y="3655837"/>
            <a:ext cx="3468143" cy="286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353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467</TotalTime>
  <Words>837</Words>
  <Application>Microsoft Office PowerPoint</Application>
  <PresentationFormat>Widescreen</PresentationFormat>
  <Paragraphs>192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Roboto</vt:lpstr>
      <vt:lpstr>Slack-Lato</vt:lpstr>
      <vt:lpstr>Celestial</vt:lpstr>
      <vt:lpstr>PowerPoint Presentation</vt:lpstr>
      <vt:lpstr>Intelligent Derivations</vt:lpstr>
      <vt:lpstr>Executive Summary</vt:lpstr>
      <vt:lpstr>Objective</vt:lpstr>
      <vt:lpstr>Group Approach</vt:lpstr>
      <vt:lpstr>Stocks chosen</vt:lpstr>
      <vt:lpstr>Stock calculations </vt:lpstr>
      <vt:lpstr>Stock visuals</vt:lpstr>
      <vt:lpstr>Portfolio Optimization</vt:lpstr>
      <vt:lpstr>Portfolio Optimization:  Max Sharpe </vt:lpstr>
      <vt:lpstr>Portfolio Optimization:  Min. Volatility</vt:lpstr>
      <vt:lpstr>Portfolio Optimization:  Efficient Risk</vt:lpstr>
      <vt:lpstr>User stories</vt:lpstr>
      <vt:lpstr>NEXT STEPS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John Weldon</dc:creator>
  <cp:lastModifiedBy>Forrest Surles</cp:lastModifiedBy>
  <cp:revision>69</cp:revision>
  <dcterms:created xsi:type="dcterms:W3CDTF">2021-10-05T01:49:58Z</dcterms:created>
  <dcterms:modified xsi:type="dcterms:W3CDTF">2021-10-07T00:25:20Z</dcterms:modified>
</cp:coreProperties>
</file>